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4_54968907.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4" r:id="rId2"/>
    <p:sldMasterId id="2147483669" r:id="rId3"/>
    <p:sldMasterId id="2147483676" r:id="rId4"/>
    <p:sldMasterId id="2147483689" r:id="rId5"/>
  </p:sldMasterIdLst>
  <p:notesMasterIdLst>
    <p:notesMasterId r:id="rId35"/>
  </p:notesMasterIdLst>
  <p:sldIdLst>
    <p:sldId id="278" r:id="rId6"/>
    <p:sldId id="264" r:id="rId7"/>
    <p:sldId id="324" r:id="rId8"/>
    <p:sldId id="325" r:id="rId9"/>
    <p:sldId id="327" r:id="rId10"/>
    <p:sldId id="328" r:id="rId11"/>
    <p:sldId id="329" r:id="rId12"/>
    <p:sldId id="304" r:id="rId13"/>
    <p:sldId id="277" r:id="rId14"/>
    <p:sldId id="288" r:id="rId15"/>
    <p:sldId id="308" r:id="rId16"/>
    <p:sldId id="312" r:id="rId17"/>
    <p:sldId id="321" r:id="rId18"/>
    <p:sldId id="297" r:id="rId19"/>
    <p:sldId id="262" r:id="rId20"/>
    <p:sldId id="310" r:id="rId21"/>
    <p:sldId id="313" r:id="rId22"/>
    <p:sldId id="322" r:id="rId23"/>
    <p:sldId id="331" r:id="rId24"/>
    <p:sldId id="330" r:id="rId25"/>
    <p:sldId id="296" r:id="rId26"/>
    <p:sldId id="332" r:id="rId27"/>
    <p:sldId id="334" r:id="rId28"/>
    <p:sldId id="323" r:id="rId29"/>
    <p:sldId id="299" r:id="rId30"/>
    <p:sldId id="287" r:id="rId31"/>
    <p:sldId id="285" r:id="rId32"/>
    <p:sldId id="333" r:id="rId33"/>
    <p:sldId id="335" r:id="rId34"/>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4" userDrawn="1">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44B00F-4AB3-BA3F-49DB-6109DC3080B7}" name="m8000114" initials="m" userId="S::anja.reichel@ba-sachsen.de::8cdac91f-9004-4c7b-8830-796ace1a5a85" providerId="AD"/>
  <p188:author id="{3876B541-5BCF-A481-FB3D-1B1297206111}" name="m4000002" initials="m" userId="S::frauke.deckow@ba-sachsen.de::7891fdd4-96e5-4486-a3c4-15b8ead6c2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3"/>
    <a:srgbClr val="0E4A7D"/>
    <a:srgbClr val="D3033B"/>
    <a:srgbClr val="B9B9B9"/>
    <a:srgbClr val="A1B4D4"/>
    <a:srgbClr val="7394C5"/>
    <a:srgbClr val="4B7BB4"/>
    <a:srgbClr val="426DA1"/>
    <a:srgbClr val="385D8A"/>
    <a:srgbClr val="8BA4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60"/>
  </p:normalViewPr>
  <p:slideViewPr>
    <p:cSldViewPr snapToGrid="0" snapToObjects="1">
      <p:cViewPr varScale="1">
        <p:scale>
          <a:sx n="152" d="100"/>
          <a:sy n="152" d="100"/>
        </p:scale>
        <p:origin x="2632" y="72"/>
      </p:cViewPr>
      <p:guideLst>
        <p:guide orient="horz" pos="1494"/>
        <p:guide pos="57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comments/modernComment_134_54968907.xml><?xml version="1.0" encoding="utf-8"?>
<p188:cmLst xmlns:a="http://schemas.openxmlformats.org/drawingml/2006/main" xmlns:r="http://schemas.openxmlformats.org/officeDocument/2006/relationships" xmlns:p188="http://schemas.microsoft.com/office/powerpoint/2018/8/main">
  <p188:cm id="{479E109E-C3C3-40A1-AFBA-6A7DFF269935}" authorId="{3876B541-5BCF-A481-FB3D-1B1297206111}" created="2024-07-03T19:36:12.970">
    <ac:deMkLst xmlns:ac="http://schemas.microsoft.com/office/drawing/2013/main/command">
      <pc:docMk xmlns:pc="http://schemas.microsoft.com/office/powerpoint/2013/main/command"/>
      <pc:sldMk xmlns:pc="http://schemas.microsoft.com/office/powerpoint/2013/main/command" cId="1419151623" sldId="308"/>
      <ac:spMk id="3" creationId="{42DB31E6-A095-498A-B83F-40C344F78498}"/>
    </ac:deMkLst>
    <p188:txBody>
      <a:bodyPr/>
      <a:lstStyle/>
      <a:p>
        <a:r>
          <a:rPr lang="de-DE"/>
          <a:t>Bitte akribisch prüfen.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E26F9-0C1E-C14A-9EC1-9B9884A87E97}" type="datetimeFigureOut">
              <a:rPr lang="de-DE" smtClean="0"/>
              <a:t>29.08.2024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D45DF-635E-874E-BBCE-8ACB362EF900}" type="slidenum">
              <a:rPr lang="de-DE" smtClean="0"/>
              <a:t>‹Nr.›</a:t>
            </a:fld>
            <a:endParaRPr lang="de-DE"/>
          </a:p>
        </p:txBody>
      </p:sp>
    </p:spTree>
    <p:extLst>
      <p:ext uri="{BB962C8B-B14F-4D97-AF65-F5344CB8AC3E}">
        <p14:creationId xmlns:p14="http://schemas.microsoft.com/office/powerpoint/2010/main" val="2787606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a:t>
            </a:fld>
            <a:endParaRPr lang="de-DE"/>
          </a:p>
        </p:txBody>
      </p:sp>
    </p:spTree>
    <p:extLst>
      <p:ext uri="{BB962C8B-B14F-4D97-AF65-F5344CB8AC3E}">
        <p14:creationId xmlns:p14="http://schemas.microsoft.com/office/powerpoint/2010/main" val="213307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18</a:t>
            </a:fld>
            <a:endParaRPr lang="de-DE"/>
          </a:p>
        </p:txBody>
      </p:sp>
    </p:spTree>
    <p:extLst>
      <p:ext uri="{BB962C8B-B14F-4D97-AF65-F5344CB8AC3E}">
        <p14:creationId xmlns:p14="http://schemas.microsoft.com/office/powerpoint/2010/main" val="227387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19</a:t>
            </a:fld>
            <a:endParaRPr lang="de-DE"/>
          </a:p>
        </p:txBody>
      </p:sp>
    </p:spTree>
    <p:extLst>
      <p:ext uri="{BB962C8B-B14F-4D97-AF65-F5344CB8AC3E}">
        <p14:creationId xmlns:p14="http://schemas.microsoft.com/office/powerpoint/2010/main" val="3200275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20</a:t>
            </a:fld>
            <a:endParaRPr lang="de-DE"/>
          </a:p>
        </p:txBody>
      </p:sp>
    </p:spTree>
    <p:extLst>
      <p:ext uri="{BB962C8B-B14F-4D97-AF65-F5344CB8AC3E}">
        <p14:creationId xmlns:p14="http://schemas.microsoft.com/office/powerpoint/2010/main" val="304308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21</a:t>
            </a:fld>
            <a:endParaRPr lang="de-DE"/>
          </a:p>
        </p:txBody>
      </p:sp>
    </p:spTree>
    <p:extLst>
      <p:ext uri="{BB962C8B-B14F-4D97-AF65-F5344CB8AC3E}">
        <p14:creationId xmlns:p14="http://schemas.microsoft.com/office/powerpoint/2010/main" val="54604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22</a:t>
            </a:fld>
            <a:endParaRPr lang="de-DE"/>
          </a:p>
        </p:txBody>
      </p:sp>
    </p:spTree>
    <p:extLst>
      <p:ext uri="{BB962C8B-B14F-4D97-AF65-F5344CB8AC3E}">
        <p14:creationId xmlns:p14="http://schemas.microsoft.com/office/powerpoint/2010/main" val="130933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23</a:t>
            </a:fld>
            <a:endParaRPr lang="de-DE"/>
          </a:p>
        </p:txBody>
      </p:sp>
    </p:spTree>
    <p:extLst>
      <p:ext uri="{BB962C8B-B14F-4D97-AF65-F5344CB8AC3E}">
        <p14:creationId xmlns:p14="http://schemas.microsoft.com/office/powerpoint/2010/main" val="249849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24</a:t>
            </a:fld>
            <a:endParaRPr lang="de-DE"/>
          </a:p>
        </p:txBody>
      </p:sp>
    </p:spTree>
    <p:extLst>
      <p:ext uri="{BB962C8B-B14F-4D97-AF65-F5344CB8AC3E}">
        <p14:creationId xmlns:p14="http://schemas.microsoft.com/office/powerpoint/2010/main" val="3239573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25</a:t>
            </a:fld>
            <a:endParaRPr lang="de-DE"/>
          </a:p>
        </p:txBody>
      </p:sp>
    </p:spTree>
    <p:extLst>
      <p:ext uri="{BB962C8B-B14F-4D97-AF65-F5344CB8AC3E}">
        <p14:creationId xmlns:p14="http://schemas.microsoft.com/office/powerpoint/2010/main" val="96420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26</a:t>
            </a:fld>
            <a:endParaRPr lang="de-DE"/>
          </a:p>
        </p:txBody>
      </p:sp>
    </p:spTree>
    <p:extLst>
      <p:ext uri="{BB962C8B-B14F-4D97-AF65-F5344CB8AC3E}">
        <p14:creationId xmlns:p14="http://schemas.microsoft.com/office/powerpoint/2010/main" val="338060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27</a:t>
            </a:fld>
            <a:endParaRPr lang="de-DE"/>
          </a:p>
        </p:txBody>
      </p:sp>
    </p:spTree>
    <p:extLst>
      <p:ext uri="{BB962C8B-B14F-4D97-AF65-F5344CB8AC3E}">
        <p14:creationId xmlns:p14="http://schemas.microsoft.com/office/powerpoint/2010/main" val="44760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9</a:t>
            </a:fld>
            <a:endParaRPr lang="de-DE"/>
          </a:p>
        </p:txBody>
      </p:sp>
    </p:spTree>
    <p:extLst>
      <p:ext uri="{BB962C8B-B14F-4D97-AF65-F5344CB8AC3E}">
        <p14:creationId xmlns:p14="http://schemas.microsoft.com/office/powerpoint/2010/main" val="278315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10</a:t>
            </a:fld>
            <a:endParaRPr lang="de-DE"/>
          </a:p>
        </p:txBody>
      </p:sp>
    </p:spTree>
    <p:extLst>
      <p:ext uri="{BB962C8B-B14F-4D97-AF65-F5344CB8AC3E}">
        <p14:creationId xmlns:p14="http://schemas.microsoft.com/office/powerpoint/2010/main" val="188808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11</a:t>
            </a:fld>
            <a:endParaRPr lang="de-DE"/>
          </a:p>
        </p:txBody>
      </p:sp>
    </p:spTree>
    <p:extLst>
      <p:ext uri="{BB962C8B-B14F-4D97-AF65-F5344CB8AC3E}">
        <p14:creationId xmlns:p14="http://schemas.microsoft.com/office/powerpoint/2010/main" val="235331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12</a:t>
            </a:fld>
            <a:endParaRPr lang="de-DE"/>
          </a:p>
        </p:txBody>
      </p:sp>
    </p:spTree>
    <p:extLst>
      <p:ext uri="{BB962C8B-B14F-4D97-AF65-F5344CB8AC3E}">
        <p14:creationId xmlns:p14="http://schemas.microsoft.com/office/powerpoint/2010/main" val="60739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13</a:t>
            </a:fld>
            <a:endParaRPr lang="de-DE"/>
          </a:p>
        </p:txBody>
      </p:sp>
    </p:spTree>
    <p:extLst>
      <p:ext uri="{BB962C8B-B14F-4D97-AF65-F5344CB8AC3E}">
        <p14:creationId xmlns:p14="http://schemas.microsoft.com/office/powerpoint/2010/main" val="137611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14</a:t>
            </a:fld>
            <a:endParaRPr lang="de-DE"/>
          </a:p>
        </p:txBody>
      </p:sp>
    </p:spTree>
    <p:extLst>
      <p:ext uri="{BB962C8B-B14F-4D97-AF65-F5344CB8AC3E}">
        <p14:creationId xmlns:p14="http://schemas.microsoft.com/office/powerpoint/2010/main" val="2152567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15</a:t>
            </a:fld>
            <a:endParaRPr lang="de-DE"/>
          </a:p>
        </p:txBody>
      </p:sp>
    </p:spTree>
    <p:extLst>
      <p:ext uri="{BB962C8B-B14F-4D97-AF65-F5344CB8AC3E}">
        <p14:creationId xmlns:p14="http://schemas.microsoft.com/office/powerpoint/2010/main" val="27817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BDD45DF-635E-874E-BBCE-8ACB362EF900}" type="slidenum">
              <a:rPr lang="de-DE" smtClean="0"/>
              <a:t>17</a:t>
            </a:fld>
            <a:endParaRPr lang="de-DE"/>
          </a:p>
        </p:txBody>
      </p:sp>
    </p:spTree>
    <p:extLst>
      <p:ext uri="{BB962C8B-B14F-4D97-AF65-F5344CB8AC3E}">
        <p14:creationId xmlns:p14="http://schemas.microsoft.com/office/powerpoint/2010/main" val="2670905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ohne Bildmotiv_R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34128C-5DB1-4A00-B148-20DD6C3EAFEA}"/>
              </a:ext>
            </a:extLst>
          </p:cNvPr>
          <p:cNvSpPr/>
          <p:nvPr userDrawn="1"/>
        </p:nvSpPr>
        <p:spPr>
          <a:xfrm>
            <a:off x="0" y="1177462"/>
            <a:ext cx="11904870" cy="5387262"/>
          </a:xfrm>
          <a:prstGeom prst="rect">
            <a:avLst/>
          </a:prstGeom>
          <a:solidFill>
            <a:srgbClr val="D303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Titel 24"/>
          <p:cNvSpPr>
            <a:spLocks noGrp="1"/>
          </p:cNvSpPr>
          <p:nvPr>
            <p:ph type="title" hasCustomPrompt="1"/>
          </p:nvPr>
        </p:nvSpPr>
        <p:spPr>
          <a:xfrm>
            <a:off x="3781711" y="2472210"/>
            <a:ext cx="8208433" cy="1792260"/>
          </a:xfrm>
          <a:prstGeom prst="rect">
            <a:avLst/>
          </a:prstGeom>
        </p:spPr>
        <p:txBody>
          <a:bodyPr/>
          <a:lstStyle>
            <a:lvl1pPr>
              <a:defRPr baseline="0"/>
            </a:lvl1pPr>
          </a:lstStyle>
          <a:p>
            <a:r>
              <a:rPr lang="de-DE" dirty="0"/>
              <a:t>TITELFOLIE OHNE BILD</a:t>
            </a:r>
            <a:br>
              <a:rPr lang="de-DE" dirty="0"/>
            </a:br>
            <a:r>
              <a:rPr lang="de-DE" dirty="0"/>
              <a:t>SOURCE BOLD 40 PT</a:t>
            </a:r>
            <a:br>
              <a:rPr lang="de-DE" dirty="0"/>
            </a:br>
            <a:r>
              <a:rPr lang="de-DE" dirty="0"/>
              <a:t>ÜBER 3 ZEILEN.</a:t>
            </a:r>
          </a:p>
        </p:txBody>
      </p:sp>
      <p:sp>
        <p:nvSpPr>
          <p:cNvPr id="31" name="Textplatzhalter 30"/>
          <p:cNvSpPr>
            <a:spLocks noGrp="1"/>
          </p:cNvSpPr>
          <p:nvPr>
            <p:ph type="body" sz="quarter" idx="11" hasCustomPrompt="1"/>
          </p:nvPr>
        </p:nvSpPr>
        <p:spPr>
          <a:xfrm>
            <a:off x="3779452" y="4959105"/>
            <a:ext cx="8207020" cy="434175"/>
          </a:xfrm>
        </p:spPr>
        <p:txBody>
          <a:bodyPr/>
          <a:lstStyle>
            <a:lvl1pPr algn="l">
              <a:lnSpc>
                <a:spcPct val="100000"/>
              </a:lnSpc>
              <a:spcBef>
                <a:spcPts val="400"/>
              </a:spcBef>
              <a:spcAft>
                <a:spcPts val="400"/>
              </a:spcAft>
              <a:defRPr/>
            </a:lvl1pPr>
          </a:lstStyle>
          <a:p>
            <a:pPr algn="l">
              <a:lnSpc>
                <a:spcPct val="100000"/>
              </a:lnSpc>
              <a:spcBef>
                <a:spcPts val="400"/>
              </a:spcBef>
              <a:spcAft>
                <a:spcPts val="400"/>
              </a:spcAft>
            </a:pPr>
            <a:r>
              <a:rPr lang="de-DE" sz="2100" b="0" i="0" baseline="0" dirty="0">
                <a:solidFill>
                  <a:schemeClr val="bg1"/>
                </a:solidFill>
                <a:latin typeface="Source Sans Pro Semibold"/>
                <a:cs typeface="Source Sans Pro Semibold"/>
              </a:rPr>
              <a:t>Glauchau, den 00.00.2024</a:t>
            </a:r>
            <a:endParaRPr lang="de-DE" sz="2100" b="0" i="0" dirty="0">
              <a:solidFill>
                <a:schemeClr val="bg1"/>
              </a:solidFill>
              <a:latin typeface="Source Sans Pro Semibold"/>
              <a:cs typeface="Source Sans Pro Semibold"/>
            </a:endParaRPr>
          </a:p>
        </p:txBody>
      </p:sp>
      <p:sp>
        <p:nvSpPr>
          <p:cNvPr id="35" name="Textplatzhalter 34"/>
          <p:cNvSpPr>
            <a:spLocks noGrp="1"/>
          </p:cNvSpPr>
          <p:nvPr>
            <p:ph type="body" sz="quarter" idx="12" hasCustomPrompt="1"/>
          </p:nvPr>
        </p:nvSpPr>
        <p:spPr>
          <a:xfrm>
            <a:off x="3781711" y="4265584"/>
            <a:ext cx="8204761" cy="693521"/>
          </a:xfrm>
        </p:spPr>
        <p:txBody>
          <a:bodyPr/>
          <a:lstStyle>
            <a:lvl1pPr>
              <a:spcBef>
                <a:spcPts val="0"/>
              </a:spcBef>
              <a:spcAft>
                <a:spcPts val="0"/>
              </a:spcAft>
              <a:defRPr baseline="0"/>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e-DE" dirty="0"/>
              <a:t>Master-Untertitel ohne Bild Source </a:t>
            </a:r>
            <a:r>
              <a:rPr lang="de-DE" dirty="0" err="1"/>
              <a:t>Semibold</a:t>
            </a:r>
            <a:r>
              <a:rPr lang="de-DE" dirty="0"/>
              <a:t> 21 PT über 2 Zeilen.</a:t>
            </a:r>
          </a:p>
          <a:p>
            <a:pPr lvl="0"/>
            <a:endParaRPr lang="de-DE" dirty="0"/>
          </a:p>
        </p:txBody>
      </p:sp>
      <p:pic>
        <p:nvPicPr>
          <p:cNvPr id="5" name="Grafik 4">
            <a:extLst>
              <a:ext uri="{FF2B5EF4-FFF2-40B4-BE49-F238E27FC236}">
                <a16:creationId xmlns:a16="http://schemas.microsoft.com/office/drawing/2014/main" id="{D7E8E8BE-447E-45AD-BD19-50D874CD9B01}"/>
              </a:ext>
            </a:extLst>
          </p:cNvPr>
          <p:cNvPicPr>
            <a:picLocks noChangeAspect="1"/>
          </p:cNvPicPr>
          <p:nvPr userDrawn="1"/>
        </p:nvPicPr>
        <p:blipFill>
          <a:blip r:embed="rId2">
            <a:alphaModFix amt="53000"/>
            <a:extLst>
              <a:ext uri="{96DAC541-7B7A-43D3-8B79-37D633B846F1}">
                <asvg:svgBlip xmlns:asvg="http://schemas.microsoft.com/office/drawing/2016/SVG/main" r:embed="rId3"/>
              </a:ext>
            </a:extLst>
          </a:blip>
          <a:stretch>
            <a:fillRect/>
          </a:stretch>
        </p:blipFill>
        <p:spPr>
          <a:xfrm>
            <a:off x="-165376" y="1232659"/>
            <a:ext cx="6742872" cy="5154174"/>
          </a:xfrm>
          <a:prstGeom prst="rect">
            <a:avLst/>
          </a:prstGeom>
          <a:effectLst/>
        </p:spPr>
      </p:pic>
      <p:sp>
        <p:nvSpPr>
          <p:cNvPr id="3" name="Textfeld 2"/>
          <p:cNvSpPr txBox="1"/>
          <p:nvPr userDrawn="1"/>
        </p:nvSpPr>
        <p:spPr>
          <a:xfrm>
            <a:off x="12352101" y="2295838"/>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0" baseline="0" dirty="0">
                <a:solidFill>
                  <a:schemeClr val="bg1"/>
                </a:solidFill>
                <a:latin typeface="Source Sans Pro"/>
                <a:cs typeface="Source Sans Pro"/>
              </a:rPr>
              <a:t>Source San Pro </a:t>
            </a:r>
            <a:r>
              <a:rPr lang="de-DE" sz="1100" b="1" i="0" baseline="0" dirty="0" err="1">
                <a:solidFill>
                  <a:schemeClr val="bg1"/>
                </a:solidFill>
                <a:latin typeface="Source Sans Pro"/>
                <a:cs typeface="Source Sans Pro"/>
              </a:rPr>
              <a:t>Bold</a:t>
            </a:r>
            <a:r>
              <a:rPr lang="de-DE" sz="1100" b="1" i="0"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40 PT</a:t>
            </a:r>
          </a:p>
        </p:txBody>
      </p:sp>
      <p:sp>
        <p:nvSpPr>
          <p:cNvPr id="9" name="Textfeld 8"/>
          <p:cNvSpPr txBox="1"/>
          <p:nvPr userDrawn="1"/>
        </p:nvSpPr>
        <p:spPr>
          <a:xfrm>
            <a:off x="12352101" y="3871093"/>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u="sng"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21 PT</a:t>
            </a:r>
          </a:p>
        </p:txBody>
      </p:sp>
    </p:spTree>
    <p:extLst>
      <p:ext uri="{BB962C8B-B14F-4D97-AF65-F5344CB8AC3E}">
        <p14:creationId xmlns:p14="http://schemas.microsoft.com/office/powerpoint/2010/main" val="311265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195BB-FF77-4A9B-B91C-30D5068F34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50706914-BA0D-47B0-94C1-868BC876A1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36C8A7C-29A8-49F2-958F-D66661FDE520}"/>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5" name="Fußzeilenplatzhalter 4">
            <a:extLst>
              <a:ext uri="{FF2B5EF4-FFF2-40B4-BE49-F238E27FC236}">
                <a16:creationId xmlns:a16="http://schemas.microsoft.com/office/drawing/2014/main" id="{0910DCB1-4B89-4718-9999-AB2C5C8CFC3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C2017877-125C-4237-80D9-AD240FCE5E33}"/>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381504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C0F21-B911-4FE8-9C76-5A28E0FA59D9}"/>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AC2FD7A6-1719-44FE-BD19-A655EEBAF4A3}"/>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BFB4EBE-E82F-4832-8047-9995EE07D475}"/>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5" name="Fußzeilenplatzhalter 4">
            <a:extLst>
              <a:ext uri="{FF2B5EF4-FFF2-40B4-BE49-F238E27FC236}">
                <a16:creationId xmlns:a16="http://schemas.microsoft.com/office/drawing/2014/main" id="{723B5B88-4F02-473F-A813-24F0CAF3E40E}"/>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002E3B6-45B3-4079-9A93-50A11B89B52F}"/>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264871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DDDAF-D626-4565-9F3A-3CB72BE9AE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EC7D35E-AC29-41C3-A0D5-C42167CE571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19CCCF-CA08-4F09-A39D-AA2EA5B68062}"/>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5" name="Fußzeilenplatzhalter 4">
            <a:extLst>
              <a:ext uri="{FF2B5EF4-FFF2-40B4-BE49-F238E27FC236}">
                <a16:creationId xmlns:a16="http://schemas.microsoft.com/office/drawing/2014/main" id="{F95906F5-2F63-441D-8ECE-E0F89B576A7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F3308149-9C02-4CAB-9C0A-3B19CE7C8119}"/>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262971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9DE33-7DB8-4859-BD2D-C1EDD7513623}"/>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1B5EE898-9B19-4063-9674-38862BAB5C9D}"/>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17D6D0-34CE-4666-BC82-E7CFCD0D34EE}"/>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238E716-990B-4A0C-84AF-E75D1D169F7D}"/>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6" name="Fußzeilenplatzhalter 5">
            <a:extLst>
              <a:ext uri="{FF2B5EF4-FFF2-40B4-BE49-F238E27FC236}">
                <a16:creationId xmlns:a16="http://schemas.microsoft.com/office/drawing/2014/main" id="{560F5BAF-5F47-4B6D-A3B8-B667CDA5EDC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45B02523-794C-4196-A0C4-3DBFBE097F84}"/>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4020524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35CA-5908-4563-A188-EF274C363EC5}"/>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D649039A-8AF3-461F-AB1D-E81649949D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06FCFA9-4F5E-437A-94B2-FF9B1C46ADD3}"/>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0A7700E-B258-4C80-98E8-35A608DB28F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E1E06AF-FB53-46CB-A0EB-5D038EB59A1E}"/>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03D9B63-0558-4D84-9DE3-F29609E51AA8}"/>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8" name="Fußzeilenplatzhalter 7">
            <a:extLst>
              <a:ext uri="{FF2B5EF4-FFF2-40B4-BE49-F238E27FC236}">
                <a16:creationId xmlns:a16="http://schemas.microsoft.com/office/drawing/2014/main" id="{F8315D15-76D7-42DC-B2AF-1FCE64263AB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DBDFEE36-2559-472B-9A10-80A549BA50BB}"/>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77365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DB753-37FD-46F4-BF05-152BE47FBA7C}"/>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D06E0A51-CC2B-4121-8527-37C31B5BD29F}"/>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4" name="Fußzeilenplatzhalter 3">
            <a:extLst>
              <a:ext uri="{FF2B5EF4-FFF2-40B4-BE49-F238E27FC236}">
                <a16:creationId xmlns:a16="http://schemas.microsoft.com/office/drawing/2014/main" id="{4D6A5545-2694-494E-A853-9C88565B14C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92E75373-3576-42A4-A371-F5EBAF989A85}"/>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386242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A5D72A-A5E5-4A66-88C5-CC5C5A44F56B}"/>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3" name="Fußzeilenplatzhalter 2">
            <a:extLst>
              <a:ext uri="{FF2B5EF4-FFF2-40B4-BE49-F238E27FC236}">
                <a16:creationId xmlns:a16="http://schemas.microsoft.com/office/drawing/2014/main" id="{2B4ACC45-9161-4BB7-934A-8C3621CE60F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D6C6FAA6-0597-4F17-AB92-A78035A521CD}"/>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3527668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2D089-3461-49B4-A162-09C7C75CDB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9AB7A99-90C3-4254-B793-1C4F6ADE573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18ABC86-700F-4EEE-874A-FFA987F896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3CD419B-814B-46F1-B616-CFDC367D5378}"/>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6" name="Fußzeilenplatzhalter 5">
            <a:extLst>
              <a:ext uri="{FF2B5EF4-FFF2-40B4-BE49-F238E27FC236}">
                <a16:creationId xmlns:a16="http://schemas.microsoft.com/office/drawing/2014/main" id="{8311EA6A-7B7A-4E48-8A42-1F07C281FD4C}"/>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AF4131B-2976-4672-9501-8EC188033040}"/>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2670857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1B79E-818B-409A-89AB-343F019387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6FC2149-CB35-44A5-9951-A52B05B60D0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BEA78EA-795F-4851-B373-C14CB499DD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49BFB28-C1D5-4B40-8840-D4D754EE2575}"/>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6" name="Fußzeilenplatzhalter 5">
            <a:extLst>
              <a:ext uri="{FF2B5EF4-FFF2-40B4-BE49-F238E27FC236}">
                <a16:creationId xmlns:a16="http://schemas.microsoft.com/office/drawing/2014/main" id="{948079BB-CD3C-45E8-8AB2-9130D08364B7}"/>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F7230B94-6E15-4BE8-B487-A6A9937D0ADE}"/>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3315988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BB5B8-2616-4E04-A80C-D425FFDE4D9E}"/>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702B62C7-57B8-4BB1-9CC8-57204E2389AB}"/>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037B703-911E-456D-A47D-3B06B4103AA7}"/>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5" name="Fußzeilenplatzhalter 4">
            <a:extLst>
              <a:ext uri="{FF2B5EF4-FFF2-40B4-BE49-F238E27FC236}">
                <a16:creationId xmlns:a16="http://schemas.microsoft.com/office/drawing/2014/main" id="{EF4CCC36-D526-473B-B923-D59B347E82A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E6DCE32-FF73-4CDB-AC16-D5ED1F86EC0E}"/>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281368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motiv_ROT">
    <p:spTree>
      <p:nvGrpSpPr>
        <p:cNvPr id="1" name=""/>
        <p:cNvGrpSpPr/>
        <p:nvPr/>
      </p:nvGrpSpPr>
      <p:grpSpPr>
        <a:xfrm>
          <a:off x="0" y="0"/>
          <a:ext cx="0" cy="0"/>
          <a:chOff x="0" y="0"/>
          <a:chExt cx="0" cy="0"/>
        </a:xfrm>
      </p:grpSpPr>
      <p:sp>
        <p:nvSpPr>
          <p:cNvPr id="9" name="Bildplatzhalter 5"/>
          <p:cNvSpPr>
            <a:spLocks noGrp="1"/>
          </p:cNvSpPr>
          <p:nvPr>
            <p:ph type="pic" sz="quarter" idx="14"/>
          </p:nvPr>
        </p:nvSpPr>
        <p:spPr>
          <a:xfrm>
            <a:off x="0" y="1193800"/>
            <a:ext cx="11734800" cy="5327650"/>
          </a:xfrm>
          <a:solidFill>
            <a:schemeClr val="bg1">
              <a:lumMod val="75000"/>
              <a:alpha val="70000"/>
            </a:schemeClr>
          </a:solidFill>
        </p:spPr>
        <p:txBody>
          <a:bodyPr anchor="t"/>
          <a:lstStyle>
            <a:lvl1pPr algn="ctr">
              <a:defRPr/>
            </a:lvl1pPr>
          </a:lstStyle>
          <a:p>
            <a:endParaRPr lang="de-DE" dirty="0"/>
          </a:p>
          <a:p>
            <a:endParaRPr lang="de-DE" dirty="0"/>
          </a:p>
          <a:p>
            <a:r>
              <a:rPr lang="de-DE" dirty="0"/>
              <a:t>Platz um ein BILD einzufügen</a:t>
            </a:r>
          </a:p>
        </p:txBody>
      </p:sp>
      <p:sp>
        <p:nvSpPr>
          <p:cNvPr id="10" name="Textplatzhalter 20"/>
          <p:cNvSpPr>
            <a:spLocks noGrp="1"/>
          </p:cNvSpPr>
          <p:nvPr>
            <p:ph type="body" sz="quarter" idx="15" hasCustomPrompt="1"/>
          </p:nvPr>
        </p:nvSpPr>
        <p:spPr>
          <a:xfrm>
            <a:off x="4574117" y="3533775"/>
            <a:ext cx="7617883" cy="2540000"/>
          </a:xfrm>
          <a:solidFill>
            <a:srgbClr val="E5004B"/>
          </a:solidFill>
          <a:ln>
            <a:solidFill>
              <a:srgbClr val="E5004B"/>
            </a:solidFill>
          </a:ln>
        </p:spPr>
        <p:txBody>
          <a:bodyPr/>
          <a:lstStyle/>
          <a:p>
            <a:pPr lvl="0"/>
            <a:r>
              <a:rPr lang="de-DE" dirty="0"/>
              <a:t>  </a:t>
            </a:r>
          </a:p>
        </p:txBody>
      </p:sp>
      <p:sp>
        <p:nvSpPr>
          <p:cNvPr id="11" name="Titel 24"/>
          <p:cNvSpPr>
            <a:spLocks noGrp="1"/>
          </p:cNvSpPr>
          <p:nvPr>
            <p:ph type="title" hasCustomPrompt="1"/>
          </p:nvPr>
        </p:nvSpPr>
        <p:spPr>
          <a:xfrm>
            <a:off x="4916435" y="3623961"/>
            <a:ext cx="7279485" cy="897264"/>
          </a:xfrm>
          <a:prstGeom prst="rect">
            <a:avLst/>
          </a:prstGeom>
        </p:spPr>
        <p:txBody>
          <a:bodyPr>
            <a:normAutofit/>
          </a:bodyPr>
          <a:lstStyle>
            <a:lvl1pPr>
              <a:defRPr sz="2800" baseline="0"/>
            </a:lvl1pPr>
          </a:lstStyle>
          <a:p>
            <a:r>
              <a:rPr lang="de-DE" dirty="0"/>
              <a:t>TITELFOLIE MIT BILDMOTIV</a:t>
            </a:r>
            <a:br>
              <a:rPr lang="de-DE" dirty="0"/>
            </a:br>
            <a:r>
              <a:rPr lang="de-DE" dirty="0"/>
              <a:t>SOURCE BOLD 28 PT</a:t>
            </a:r>
          </a:p>
        </p:txBody>
      </p:sp>
      <p:sp>
        <p:nvSpPr>
          <p:cNvPr id="12" name="Textplatzhalter 34"/>
          <p:cNvSpPr>
            <a:spLocks noGrp="1"/>
          </p:cNvSpPr>
          <p:nvPr>
            <p:ph type="body" sz="quarter" idx="12" hasCustomPrompt="1"/>
          </p:nvPr>
        </p:nvSpPr>
        <p:spPr>
          <a:xfrm>
            <a:off x="4916435" y="4603319"/>
            <a:ext cx="7288443" cy="671053"/>
          </a:xfrm>
        </p:spPr>
        <p:txBody>
          <a:bodyPr>
            <a:normAutofit/>
          </a:bodyPr>
          <a:lstStyle>
            <a:lvl1pPr>
              <a:spcBef>
                <a:spcPts val="0"/>
              </a:spcBef>
              <a:spcAft>
                <a:spcPts val="0"/>
              </a:spcAft>
              <a:defRPr sz="2000" baseline="0"/>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e-DE" dirty="0"/>
              <a:t>Master-Untertitel Source </a:t>
            </a:r>
            <a:r>
              <a:rPr lang="de-DE" dirty="0" err="1"/>
              <a:t>Semibold</a:t>
            </a:r>
            <a:r>
              <a:rPr lang="de-DE" dirty="0"/>
              <a:t> 20 PT              über 2 Zeilen</a:t>
            </a:r>
          </a:p>
        </p:txBody>
      </p:sp>
      <p:sp>
        <p:nvSpPr>
          <p:cNvPr id="13" name="Textplatzhalter 34"/>
          <p:cNvSpPr>
            <a:spLocks noGrp="1"/>
          </p:cNvSpPr>
          <p:nvPr>
            <p:ph type="body" sz="quarter" idx="13" hasCustomPrompt="1"/>
          </p:nvPr>
        </p:nvSpPr>
        <p:spPr>
          <a:xfrm>
            <a:off x="4903557" y="5506014"/>
            <a:ext cx="7288444" cy="339603"/>
          </a:xfrm>
        </p:spPr>
        <p:txBody>
          <a:bodyPr>
            <a:normAutofit/>
          </a:bodyPr>
          <a:lstStyle>
            <a:lvl1pPr>
              <a:spcBef>
                <a:spcPts val="0"/>
              </a:spcBef>
              <a:spcAft>
                <a:spcPts val="0"/>
              </a:spcAft>
              <a:defRPr sz="2000" baseline="0"/>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e-DE" dirty="0"/>
              <a:t>Dresden, den 00.00.2016</a:t>
            </a:r>
          </a:p>
        </p:txBody>
      </p:sp>
      <p:sp>
        <p:nvSpPr>
          <p:cNvPr id="14" name="Textfeld 13"/>
          <p:cNvSpPr txBox="1"/>
          <p:nvPr userDrawn="1"/>
        </p:nvSpPr>
        <p:spPr>
          <a:xfrm>
            <a:off x="12352101" y="3696398"/>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0" baseline="0" dirty="0">
                <a:solidFill>
                  <a:schemeClr val="bg1"/>
                </a:solidFill>
                <a:latin typeface="Source Sans Pro"/>
                <a:cs typeface="Source Sans Pro"/>
              </a:rPr>
              <a:t>Source San Pro </a:t>
            </a:r>
            <a:r>
              <a:rPr lang="de-DE" sz="1100" b="1" i="0" baseline="0" dirty="0" err="1">
                <a:solidFill>
                  <a:schemeClr val="bg1"/>
                </a:solidFill>
                <a:latin typeface="Source Sans Pro"/>
                <a:cs typeface="Source Sans Pro"/>
              </a:rPr>
              <a:t>Bold</a:t>
            </a:r>
            <a:r>
              <a:rPr lang="de-DE" sz="1100" b="1" i="0"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28 PT</a:t>
            </a:r>
          </a:p>
        </p:txBody>
      </p:sp>
      <p:sp>
        <p:nvSpPr>
          <p:cNvPr id="15" name="Textfeld 14"/>
          <p:cNvSpPr txBox="1"/>
          <p:nvPr userDrawn="1"/>
        </p:nvSpPr>
        <p:spPr>
          <a:xfrm>
            <a:off x="12352101" y="4465839"/>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20 PT</a:t>
            </a:r>
          </a:p>
        </p:txBody>
      </p:sp>
    </p:spTree>
    <p:extLst>
      <p:ext uri="{BB962C8B-B14F-4D97-AF65-F5344CB8AC3E}">
        <p14:creationId xmlns:p14="http://schemas.microsoft.com/office/powerpoint/2010/main" val="28725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F05F12C-CB55-40C2-A03A-5073AF1DC5B4}"/>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65A8773-1D34-4DDA-9FEF-928815AE949F}"/>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359E80-5DBE-4BA5-9F2A-E92F897ED790}"/>
              </a:ext>
            </a:extLst>
          </p:cNvPr>
          <p:cNvSpPr>
            <a:spLocks noGrp="1"/>
          </p:cNvSpPr>
          <p:nvPr>
            <p:ph type="dt" sz="half" idx="10"/>
          </p:nvPr>
        </p:nvSpPr>
        <p:spPr>
          <a:xfrm>
            <a:off x="838200" y="6356350"/>
            <a:ext cx="2743200" cy="365125"/>
          </a:xfrm>
          <a:prstGeom prst="rect">
            <a:avLst/>
          </a:prstGeom>
        </p:spPr>
        <p:txBody>
          <a:bodyPr/>
          <a:lstStyle/>
          <a:p>
            <a:fld id="{DD720694-8E62-4D73-8895-BB4B64387465}" type="datetimeFigureOut">
              <a:rPr lang="de-DE" smtClean="0"/>
              <a:t>29.08.2024</a:t>
            </a:fld>
            <a:endParaRPr lang="de-DE"/>
          </a:p>
        </p:txBody>
      </p:sp>
      <p:sp>
        <p:nvSpPr>
          <p:cNvPr id="5" name="Fußzeilenplatzhalter 4">
            <a:extLst>
              <a:ext uri="{FF2B5EF4-FFF2-40B4-BE49-F238E27FC236}">
                <a16:creationId xmlns:a16="http://schemas.microsoft.com/office/drawing/2014/main" id="{B4407054-E8EB-490C-9B4C-1138F8C9DA5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E554DD0D-C418-437E-A8CB-BE4A80C9C81D}"/>
              </a:ext>
            </a:extLst>
          </p:cNvPr>
          <p:cNvSpPr>
            <a:spLocks noGrp="1"/>
          </p:cNvSpPr>
          <p:nvPr>
            <p:ph type="sldNum" sz="quarter" idx="12"/>
          </p:nvPr>
        </p:nvSpPr>
        <p:spPr>
          <a:xfrm>
            <a:off x="8610600" y="6356350"/>
            <a:ext cx="2743200" cy="365125"/>
          </a:xfrm>
          <a:prstGeom prst="rect">
            <a:avLst/>
          </a:prstGeom>
        </p:spPr>
        <p:txBody>
          <a:bodyPr/>
          <a:lstStyle/>
          <a:p>
            <a:fld id="{E8D9C779-1233-4909-A8BA-AAC92F04187F}" type="slidenum">
              <a:rPr lang="de-DE" smtClean="0"/>
              <a:t>‹Nr.›</a:t>
            </a:fld>
            <a:endParaRPr lang="de-DE"/>
          </a:p>
        </p:txBody>
      </p:sp>
    </p:spTree>
    <p:extLst>
      <p:ext uri="{BB962C8B-B14F-4D97-AF65-F5344CB8AC3E}">
        <p14:creationId xmlns:p14="http://schemas.microsoft.com/office/powerpoint/2010/main" val="1958471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872C84D2-607A-4DA1-ABE9-C903DF368E83}"/>
              </a:ext>
            </a:extLst>
          </p:cNvPr>
          <p:cNvSpPr>
            <a:spLocks noGrp="1"/>
          </p:cNvSpPr>
          <p:nvPr>
            <p:ph type="pic" sz="quarter" idx="10"/>
          </p:nvPr>
        </p:nvSpPr>
        <p:spPr>
          <a:xfrm>
            <a:off x="0" y="1200150"/>
            <a:ext cx="11733213" cy="5051425"/>
          </a:xfrm>
          <a:prstGeom prst="rect">
            <a:avLst/>
          </a:prstGeom>
        </p:spPr>
        <p:txBody>
          <a:bodyPr/>
          <a:lstStyle/>
          <a:p>
            <a:endParaRPr lang="de-DE"/>
          </a:p>
        </p:txBody>
      </p:sp>
    </p:spTree>
    <p:extLst>
      <p:ext uri="{BB962C8B-B14F-4D97-AF65-F5344CB8AC3E}">
        <p14:creationId xmlns:p14="http://schemas.microsoft.com/office/powerpoint/2010/main" val="270112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0E44D-1E82-40D5-816C-796F3E378A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BDD2CE0-F03A-40B3-9F1C-B3F6C9CAC4D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42A121D-5B0F-4D34-B3DB-39C4FD55A59E}"/>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5" name="Fußzeilenplatzhalter 4">
            <a:extLst>
              <a:ext uri="{FF2B5EF4-FFF2-40B4-BE49-F238E27FC236}">
                <a16:creationId xmlns:a16="http://schemas.microsoft.com/office/drawing/2014/main" id="{AAE377CA-A3F4-46D1-B68A-49CAFDEB3871}"/>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B1C83D1-668C-4D80-8891-535A998566D1}"/>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361809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CB027-55BB-4A9F-B71B-CD6AEBCBDDF7}"/>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F3B99DDF-7716-4BBA-AD62-C4FAC66AFD69}"/>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23DF83-F684-4BA5-A1B9-B16AB0F6E8EC}"/>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5" name="Fußzeilenplatzhalter 4">
            <a:extLst>
              <a:ext uri="{FF2B5EF4-FFF2-40B4-BE49-F238E27FC236}">
                <a16:creationId xmlns:a16="http://schemas.microsoft.com/office/drawing/2014/main" id="{B493F3B5-5856-41B0-A51C-56F402C2F4B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A52482C-B19A-47A8-903D-901AC04A37D4}"/>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3431587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6482E-2945-4BF4-AC25-949F5A7F9B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EAC5670-A563-4A3E-B23C-53CBE2E69C1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4200F57-4888-40A7-B375-76BA8563BF00}"/>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5" name="Fußzeilenplatzhalter 4">
            <a:extLst>
              <a:ext uri="{FF2B5EF4-FFF2-40B4-BE49-F238E27FC236}">
                <a16:creationId xmlns:a16="http://schemas.microsoft.com/office/drawing/2014/main" id="{05B2F17F-7251-40F1-B43A-1410D506BF0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C8971A71-5D21-4952-872B-9AD39042D92A}"/>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2522852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DE057-9CD0-47A0-B5BC-9F0C7A059A15}"/>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61252E5E-1312-48FD-BBEB-8456677E7368}"/>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A5CA228-A0A3-4A3D-AE67-1F357192BAD2}"/>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771E235-2FD9-493B-9206-6DC67007FED7}"/>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6" name="Fußzeilenplatzhalter 5">
            <a:extLst>
              <a:ext uri="{FF2B5EF4-FFF2-40B4-BE49-F238E27FC236}">
                <a16:creationId xmlns:a16="http://schemas.microsoft.com/office/drawing/2014/main" id="{046C7728-4BD2-44DC-85B3-D27E10CB2E1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F59323EC-8C8E-4BBA-8161-DBFB1733CD51}"/>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3231355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E9FB4-6702-4AAB-BE91-C81B739FCE9C}"/>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0503B0A8-6352-4BDD-A4A6-EB22943C922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C68549D-7035-4C66-83D7-C3D8CEB12E46}"/>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B254944-5DF3-479A-84C9-D3EC0259AD9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7B0D82-36D3-456D-8BEA-A57DB70D141A}"/>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811EF1F-F114-4E10-B5D4-F88382CBEAD7}"/>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8" name="Fußzeilenplatzhalter 7">
            <a:extLst>
              <a:ext uri="{FF2B5EF4-FFF2-40B4-BE49-F238E27FC236}">
                <a16:creationId xmlns:a16="http://schemas.microsoft.com/office/drawing/2014/main" id="{63489424-BC34-491A-96B8-2D7D49189D1E}"/>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549D4A4C-2900-4DEC-B604-45D7A72CD8C4}"/>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1213637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0AF4F-4741-4478-8B48-CCEBB2DA8E6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B00B4005-B657-4BAD-84FC-13913D69E21E}"/>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4" name="Fußzeilenplatzhalter 3">
            <a:extLst>
              <a:ext uri="{FF2B5EF4-FFF2-40B4-BE49-F238E27FC236}">
                <a16:creationId xmlns:a16="http://schemas.microsoft.com/office/drawing/2014/main" id="{08437DF8-367C-42B7-9F56-1094DE54B94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EADE6183-2083-4BFC-900D-8F655607E490}"/>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578975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D98FC0-EDF7-4128-AF50-77EC95CC9B09}"/>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3" name="Fußzeilenplatzhalter 2">
            <a:extLst>
              <a:ext uri="{FF2B5EF4-FFF2-40B4-BE49-F238E27FC236}">
                <a16:creationId xmlns:a16="http://schemas.microsoft.com/office/drawing/2014/main" id="{A572CCD0-B82F-4DEF-9EAB-E970E65978F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F8331750-7568-4FB7-815A-FA9FF622BAA6}"/>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1871610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C4372-65E5-4E82-ABCB-9B303001E9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2CCC3E5-5E7B-4E03-83A2-E11836D106A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1DB2604-3D34-4116-A907-8360C44040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772AA59-002B-4BD2-BACD-564DF77EE042}"/>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6" name="Fußzeilenplatzhalter 5">
            <a:extLst>
              <a:ext uri="{FF2B5EF4-FFF2-40B4-BE49-F238E27FC236}">
                <a16:creationId xmlns:a16="http://schemas.microsoft.com/office/drawing/2014/main" id="{360E8513-3266-4CCA-A49A-A58A6EEE3D8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54F33C98-BE2F-4FE5-A1DD-D281C8601E66}"/>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69181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ohne Bildmotiv_CYAN">
    <p:spTree>
      <p:nvGrpSpPr>
        <p:cNvPr id="1" name=""/>
        <p:cNvGrpSpPr/>
        <p:nvPr/>
      </p:nvGrpSpPr>
      <p:grpSpPr>
        <a:xfrm>
          <a:off x="0" y="0"/>
          <a:ext cx="0" cy="0"/>
          <a:chOff x="0" y="0"/>
          <a:chExt cx="0" cy="0"/>
        </a:xfrm>
      </p:grpSpPr>
      <p:sp>
        <p:nvSpPr>
          <p:cNvPr id="8" name="Textfeld 7"/>
          <p:cNvSpPr txBox="1"/>
          <p:nvPr userDrawn="1"/>
        </p:nvSpPr>
        <p:spPr>
          <a:xfrm>
            <a:off x="12352101" y="2295838"/>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1" baseline="0" dirty="0">
                <a:solidFill>
                  <a:schemeClr val="bg1"/>
                </a:solidFill>
                <a:latin typeface="Source Sans Pro"/>
                <a:cs typeface="Source Sans Pro"/>
              </a:rPr>
              <a:t>Source San Pro </a:t>
            </a:r>
            <a:r>
              <a:rPr lang="de-DE" sz="1100" b="1" i="1" baseline="0" dirty="0" err="1">
                <a:solidFill>
                  <a:schemeClr val="bg1"/>
                </a:solidFill>
                <a:latin typeface="Source Sans Pro"/>
                <a:cs typeface="Source Sans Pro"/>
              </a:rPr>
              <a:t>Bold</a:t>
            </a:r>
            <a:r>
              <a:rPr lang="de-DE" sz="1100" b="1" i="1"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40 PT</a:t>
            </a:r>
          </a:p>
        </p:txBody>
      </p:sp>
      <p:sp>
        <p:nvSpPr>
          <p:cNvPr id="10" name="Textfeld 9"/>
          <p:cNvSpPr txBox="1"/>
          <p:nvPr userDrawn="1"/>
        </p:nvSpPr>
        <p:spPr>
          <a:xfrm>
            <a:off x="12352101" y="3871093"/>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u="sng"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21 PT</a:t>
            </a:r>
          </a:p>
        </p:txBody>
      </p:sp>
      <p:sp>
        <p:nvSpPr>
          <p:cNvPr id="11" name="Rechteck 10">
            <a:extLst>
              <a:ext uri="{FF2B5EF4-FFF2-40B4-BE49-F238E27FC236}">
                <a16:creationId xmlns:a16="http://schemas.microsoft.com/office/drawing/2014/main" id="{06B302BD-5D2E-4225-BE73-E1C223D72B1B}"/>
              </a:ext>
            </a:extLst>
          </p:cNvPr>
          <p:cNvSpPr/>
          <p:nvPr userDrawn="1"/>
        </p:nvSpPr>
        <p:spPr>
          <a:xfrm>
            <a:off x="0" y="1189384"/>
            <a:ext cx="11904870" cy="5387262"/>
          </a:xfrm>
          <a:prstGeom prst="rect">
            <a:avLst/>
          </a:prstGeom>
          <a:solidFill>
            <a:srgbClr val="0E4A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24">
            <a:extLst>
              <a:ext uri="{FF2B5EF4-FFF2-40B4-BE49-F238E27FC236}">
                <a16:creationId xmlns:a16="http://schemas.microsoft.com/office/drawing/2014/main" id="{568EBDD2-B604-487E-B0B0-50D76556EFFD}"/>
              </a:ext>
            </a:extLst>
          </p:cNvPr>
          <p:cNvSpPr>
            <a:spLocks noGrp="1"/>
          </p:cNvSpPr>
          <p:nvPr>
            <p:ph type="title" hasCustomPrompt="1"/>
          </p:nvPr>
        </p:nvSpPr>
        <p:spPr>
          <a:xfrm>
            <a:off x="3781711" y="2472210"/>
            <a:ext cx="8208433" cy="1792260"/>
          </a:xfrm>
          <a:prstGeom prst="rect">
            <a:avLst/>
          </a:prstGeom>
        </p:spPr>
        <p:txBody>
          <a:bodyPr/>
          <a:lstStyle>
            <a:lvl1pPr>
              <a:defRPr baseline="0">
                <a:solidFill>
                  <a:schemeClr val="bg1"/>
                </a:solidFill>
              </a:defRPr>
            </a:lvl1pPr>
          </a:lstStyle>
          <a:p>
            <a:r>
              <a:rPr lang="de-DE" dirty="0"/>
              <a:t>TITELFOLIE OHNE BILD</a:t>
            </a:r>
            <a:br>
              <a:rPr lang="de-DE" dirty="0"/>
            </a:br>
            <a:r>
              <a:rPr lang="de-DE" dirty="0"/>
              <a:t>SOURCE BOLD 40 PT</a:t>
            </a:r>
            <a:br>
              <a:rPr lang="de-DE" dirty="0"/>
            </a:br>
            <a:r>
              <a:rPr lang="de-DE" dirty="0"/>
              <a:t>ÜBER 3 ZEILEN.</a:t>
            </a:r>
          </a:p>
        </p:txBody>
      </p:sp>
      <p:sp>
        <p:nvSpPr>
          <p:cNvPr id="14" name="Textplatzhalter 30">
            <a:extLst>
              <a:ext uri="{FF2B5EF4-FFF2-40B4-BE49-F238E27FC236}">
                <a16:creationId xmlns:a16="http://schemas.microsoft.com/office/drawing/2014/main" id="{D2F42D2C-B12E-4B34-8096-8D539BD475BC}"/>
              </a:ext>
            </a:extLst>
          </p:cNvPr>
          <p:cNvSpPr>
            <a:spLocks noGrp="1"/>
          </p:cNvSpPr>
          <p:nvPr>
            <p:ph type="body" sz="quarter" idx="11" hasCustomPrompt="1"/>
          </p:nvPr>
        </p:nvSpPr>
        <p:spPr>
          <a:xfrm>
            <a:off x="3779452" y="4959105"/>
            <a:ext cx="8207020" cy="434175"/>
          </a:xfrm>
        </p:spPr>
        <p:txBody>
          <a:bodyPr/>
          <a:lstStyle>
            <a:lvl1pPr algn="l">
              <a:lnSpc>
                <a:spcPct val="100000"/>
              </a:lnSpc>
              <a:spcBef>
                <a:spcPts val="400"/>
              </a:spcBef>
              <a:spcAft>
                <a:spcPts val="400"/>
              </a:spcAft>
              <a:defRPr/>
            </a:lvl1pPr>
          </a:lstStyle>
          <a:p>
            <a:pPr algn="l">
              <a:lnSpc>
                <a:spcPct val="100000"/>
              </a:lnSpc>
              <a:spcBef>
                <a:spcPts val="400"/>
              </a:spcBef>
              <a:spcAft>
                <a:spcPts val="400"/>
              </a:spcAft>
            </a:pPr>
            <a:r>
              <a:rPr lang="de-DE" sz="2100" b="0" i="0" baseline="0" dirty="0">
                <a:solidFill>
                  <a:schemeClr val="bg1"/>
                </a:solidFill>
                <a:latin typeface="Source Sans Pro Semibold"/>
                <a:cs typeface="Source Sans Pro Semibold"/>
              </a:rPr>
              <a:t>Glauchau, den 00.00.2024</a:t>
            </a:r>
            <a:endParaRPr lang="de-DE" sz="2100" b="0" i="0" dirty="0">
              <a:solidFill>
                <a:schemeClr val="bg1"/>
              </a:solidFill>
              <a:latin typeface="Source Sans Pro Semibold"/>
              <a:cs typeface="Source Sans Pro Semibold"/>
            </a:endParaRPr>
          </a:p>
        </p:txBody>
      </p:sp>
      <p:sp>
        <p:nvSpPr>
          <p:cNvPr id="15" name="Textplatzhalter 34">
            <a:extLst>
              <a:ext uri="{FF2B5EF4-FFF2-40B4-BE49-F238E27FC236}">
                <a16:creationId xmlns:a16="http://schemas.microsoft.com/office/drawing/2014/main" id="{B2E28E94-DE35-4788-B725-D1B36925A18C}"/>
              </a:ext>
            </a:extLst>
          </p:cNvPr>
          <p:cNvSpPr>
            <a:spLocks noGrp="1"/>
          </p:cNvSpPr>
          <p:nvPr>
            <p:ph type="body" sz="quarter" idx="12" hasCustomPrompt="1"/>
          </p:nvPr>
        </p:nvSpPr>
        <p:spPr>
          <a:xfrm>
            <a:off x="3781711" y="4265584"/>
            <a:ext cx="8204761" cy="693521"/>
          </a:xfrm>
        </p:spPr>
        <p:txBody>
          <a:bodyPr/>
          <a:lstStyle>
            <a:lvl1pPr>
              <a:spcBef>
                <a:spcPts val="0"/>
              </a:spcBef>
              <a:spcAft>
                <a:spcPts val="0"/>
              </a:spcAft>
              <a:defRPr baseline="0">
                <a:solidFill>
                  <a:schemeClr val="bg1"/>
                </a:solidFill>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e-DE" dirty="0"/>
              <a:t>Master-Untertitel ohne Bild Source </a:t>
            </a:r>
            <a:r>
              <a:rPr lang="de-DE" dirty="0" err="1"/>
              <a:t>Semibold</a:t>
            </a:r>
            <a:r>
              <a:rPr lang="de-DE" dirty="0"/>
              <a:t> 21 PT über 2 Zeilen.</a:t>
            </a:r>
          </a:p>
          <a:p>
            <a:pPr lvl="0"/>
            <a:endParaRPr lang="de-DE" dirty="0"/>
          </a:p>
        </p:txBody>
      </p:sp>
      <p:pic>
        <p:nvPicPr>
          <p:cNvPr id="6" name="Grafik 5">
            <a:extLst>
              <a:ext uri="{FF2B5EF4-FFF2-40B4-BE49-F238E27FC236}">
                <a16:creationId xmlns:a16="http://schemas.microsoft.com/office/drawing/2014/main" id="{EFC16A07-8D75-4E48-8257-F2C4C845C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692" y="1237079"/>
            <a:ext cx="6830493" cy="5221150"/>
          </a:xfrm>
          <a:prstGeom prst="rect">
            <a:avLst/>
          </a:prstGeom>
        </p:spPr>
      </p:pic>
    </p:spTree>
    <p:extLst>
      <p:ext uri="{BB962C8B-B14F-4D97-AF65-F5344CB8AC3E}">
        <p14:creationId xmlns:p14="http://schemas.microsoft.com/office/powerpoint/2010/main" val="31179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ACEB2-5CB1-4D9F-9322-ABC8FFC1AD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88672EA-234E-4B80-BCED-CEE1FBA256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9C19DBC-B99C-41E6-B03A-42145BA049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C0265E9-3440-43AF-B89C-8EC9B912DF8E}"/>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6" name="Fußzeilenplatzhalter 5">
            <a:extLst>
              <a:ext uri="{FF2B5EF4-FFF2-40B4-BE49-F238E27FC236}">
                <a16:creationId xmlns:a16="http://schemas.microsoft.com/office/drawing/2014/main" id="{7ABE1647-AFA9-402F-A541-FA2BB164250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7324A075-5D4C-4293-82F9-87E2E64A0EC7}"/>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3928674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018D1-5079-4FB5-8648-AF3F45430873}"/>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360A7D87-7FDB-4FF6-AA3B-4571A38D301A}"/>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17C478D-9146-43C8-BBBB-094F9DDD235F}"/>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5" name="Fußzeilenplatzhalter 4">
            <a:extLst>
              <a:ext uri="{FF2B5EF4-FFF2-40B4-BE49-F238E27FC236}">
                <a16:creationId xmlns:a16="http://schemas.microsoft.com/office/drawing/2014/main" id="{90F444BD-7953-434B-AA20-071DDC053D0E}"/>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C168DEC1-A54F-4F42-80A1-961E3D715DC7}"/>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1256623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CEC9B05-1218-4E97-A70E-C89F870DAE9C}"/>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0427CF5-DCB1-4568-9680-4420F99A04AE}"/>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A5502AD-40CD-428E-8A51-D02F84CE4A5C}"/>
              </a:ext>
            </a:extLst>
          </p:cNvPr>
          <p:cNvSpPr>
            <a:spLocks noGrp="1"/>
          </p:cNvSpPr>
          <p:nvPr>
            <p:ph type="dt" sz="half" idx="10"/>
          </p:nvPr>
        </p:nvSpPr>
        <p:spPr>
          <a:xfrm>
            <a:off x="838200" y="6356350"/>
            <a:ext cx="2743200" cy="365125"/>
          </a:xfrm>
          <a:prstGeom prst="rect">
            <a:avLst/>
          </a:prstGeom>
        </p:spPr>
        <p:txBody>
          <a:bodyPr/>
          <a:lstStyle/>
          <a:p>
            <a:fld id="{5BA69503-43FC-4B8A-9D3D-36FD66E1760F}" type="datetimeFigureOut">
              <a:rPr lang="de-DE" smtClean="0"/>
              <a:t>29.08.2024</a:t>
            </a:fld>
            <a:endParaRPr lang="de-DE"/>
          </a:p>
        </p:txBody>
      </p:sp>
      <p:sp>
        <p:nvSpPr>
          <p:cNvPr id="5" name="Fußzeilenplatzhalter 4">
            <a:extLst>
              <a:ext uri="{FF2B5EF4-FFF2-40B4-BE49-F238E27FC236}">
                <a16:creationId xmlns:a16="http://schemas.microsoft.com/office/drawing/2014/main" id="{55E5BA57-EA62-4BC1-91AE-9E5847F2C2C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9164B2A-C548-4DCE-A811-B209878DD668}"/>
              </a:ext>
            </a:extLst>
          </p:cNvPr>
          <p:cNvSpPr>
            <a:spLocks noGrp="1"/>
          </p:cNvSpPr>
          <p:nvPr>
            <p:ph type="sldNum" sz="quarter" idx="12"/>
          </p:nvPr>
        </p:nvSpPr>
        <p:spPr>
          <a:xfrm>
            <a:off x="8610600" y="6356350"/>
            <a:ext cx="2743200" cy="365125"/>
          </a:xfrm>
          <a:prstGeom prst="rect">
            <a:avLst/>
          </a:prstGeom>
        </p:spPr>
        <p:txBody>
          <a:bodyPr/>
          <a:lstStyle/>
          <a:p>
            <a:fld id="{F34B4C0A-6B94-43D1-8659-402E26144F1D}" type="slidenum">
              <a:rPr lang="de-DE" smtClean="0"/>
              <a:t>‹Nr.›</a:t>
            </a:fld>
            <a:endParaRPr lang="de-DE"/>
          </a:p>
        </p:txBody>
      </p:sp>
    </p:spTree>
    <p:extLst>
      <p:ext uri="{BB962C8B-B14F-4D97-AF65-F5344CB8AC3E}">
        <p14:creationId xmlns:p14="http://schemas.microsoft.com/office/powerpoint/2010/main" val="3730996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elfolie ohne Bildmotiv_CYAN">
    <p:spTree>
      <p:nvGrpSpPr>
        <p:cNvPr id="1" name=""/>
        <p:cNvGrpSpPr/>
        <p:nvPr/>
      </p:nvGrpSpPr>
      <p:grpSpPr>
        <a:xfrm>
          <a:off x="0" y="0"/>
          <a:ext cx="0" cy="0"/>
          <a:chOff x="0" y="0"/>
          <a:chExt cx="0" cy="0"/>
        </a:xfrm>
      </p:grpSpPr>
      <p:sp>
        <p:nvSpPr>
          <p:cNvPr id="13" name="Bildplatzhalter 5"/>
          <p:cNvSpPr>
            <a:spLocks noGrp="1"/>
          </p:cNvSpPr>
          <p:nvPr>
            <p:ph type="pic" sz="quarter" idx="14"/>
          </p:nvPr>
        </p:nvSpPr>
        <p:spPr>
          <a:xfrm>
            <a:off x="0" y="1193799"/>
            <a:ext cx="11891963" cy="5367339"/>
          </a:xfrm>
          <a:solidFill>
            <a:schemeClr val="bg1">
              <a:lumMod val="75000"/>
              <a:alpha val="68000"/>
            </a:schemeClr>
          </a:solidFill>
        </p:spPr>
        <p:txBody>
          <a:bodyPr anchor="t"/>
          <a:lstStyle>
            <a:lvl1pPr algn="ctr">
              <a:defRPr/>
            </a:lvl1pPr>
          </a:lstStyle>
          <a:p>
            <a:endParaRPr lang="de-DE" dirty="0"/>
          </a:p>
          <a:p>
            <a:endParaRPr lang="de-DE" dirty="0"/>
          </a:p>
          <a:p>
            <a:r>
              <a:rPr lang="de-DE" dirty="0"/>
              <a:t>Platz um ein BILD einzufügen</a:t>
            </a:r>
          </a:p>
        </p:txBody>
      </p:sp>
      <p:sp>
        <p:nvSpPr>
          <p:cNvPr id="14" name="Textplatzhalter 20"/>
          <p:cNvSpPr>
            <a:spLocks noGrp="1"/>
          </p:cNvSpPr>
          <p:nvPr>
            <p:ph type="body" sz="quarter" idx="15" hasCustomPrompt="1"/>
          </p:nvPr>
        </p:nvSpPr>
        <p:spPr>
          <a:xfrm>
            <a:off x="4574117" y="3533775"/>
            <a:ext cx="7617883" cy="2540000"/>
          </a:xfrm>
          <a:solidFill>
            <a:srgbClr val="0E4A7D"/>
          </a:solidFill>
          <a:ln>
            <a:solidFill>
              <a:srgbClr val="009EE3"/>
            </a:solidFill>
          </a:ln>
        </p:spPr>
        <p:txBody>
          <a:bodyPr/>
          <a:lstStyle/>
          <a:p>
            <a:pPr lvl="0"/>
            <a:r>
              <a:rPr lang="de-DE" dirty="0"/>
              <a:t>  </a:t>
            </a:r>
          </a:p>
        </p:txBody>
      </p:sp>
      <p:sp>
        <p:nvSpPr>
          <p:cNvPr id="15" name="Titel 24"/>
          <p:cNvSpPr>
            <a:spLocks noGrp="1"/>
          </p:cNvSpPr>
          <p:nvPr>
            <p:ph type="title" hasCustomPrompt="1"/>
          </p:nvPr>
        </p:nvSpPr>
        <p:spPr>
          <a:xfrm>
            <a:off x="4916435" y="3691568"/>
            <a:ext cx="7279485" cy="806402"/>
          </a:xfrm>
          <a:prstGeom prst="rect">
            <a:avLst/>
          </a:prstGeom>
        </p:spPr>
        <p:txBody>
          <a:bodyPr>
            <a:normAutofit/>
          </a:bodyPr>
          <a:lstStyle>
            <a:lvl1pPr>
              <a:defRPr sz="2800" baseline="0"/>
            </a:lvl1pPr>
          </a:lstStyle>
          <a:p>
            <a:r>
              <a:rPr lang="de-DE" dirty="0"/>
              <a:t>TITELFOLIE MIT BILDMOTIV</a:t>
            </a:r>
            <a:br>
              <a:rPr lang="de-DE" dirty="0"/>
            </a:br>
            <a:r>
              <a:rPr lang="de-DE" dirty="0"/>
              <a:t>SOURCE BOLD 28 PT</a:t>
            </a:r>
          </a:p>
        </p:txBody>
      </p:sp>
      <p:sp>
        <p:nvSpPr>
          <p:cNvPr id="16" name="Textplatzhalter 34"/>
          <p:cNvSpPr>
            <a:spLocks noGrp="1"/>
          </p:cNvSpPr>
          <p:nvPr>
            <p:ph type="body" sz="quarter" idx="12" hasCustomPrompt="1"/>
          </p:nvPr>
        </p:nvSpPr>
        <p:spPr>
          <a:xfrm>
            <a:off x="4916435" y="4603319"/>
            <a:ext cx="7288443" cy="671053"/>
          </a:xfrm>
        </p:spPr>
        <p:txBody>
          <a:bodyPr>
            <a:normAutofit/>
          </a:bodyPr>
          <a:lstStyle>
            <a:lvl1pPr>
              <a:spcBef>
                <a:spcPts val="0"/>
              </a:spcBef>
              <a:spcAft>
                <a:spcPts val="0"/>
              </a:spcAft>
              <a:defRPr sz="2000" baseline="0">
                <a:solidFill>
                  <a:srgbClr val="009FE3"/>
                </a:solidFill>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e-DE" dirty="0"/>
              <a:t>Master-Untertitel Source </a:t>
            </a:r>
            <a:r>
              <a:rPr lang="de-DE" dirty="0" err="1"/>
              <a:t>Semibold</a:t>
            </a:r>
            <a:r>
              <a:rPr lang="de-DE" dirty="0"/>
              <a:t> 20 PT              über 2 Zeilen</a:t>
            </a:r>
          </a:p>
        </p:txBody>
      </p:sp>
      <p:sp>
        <p:nvSpPr>
          <p:cNvPr id="17" name="Textplatzhalter 34"/>
          <p:cNvSpPr>
            <a:spLocks noGrp="1"/>
          </p:cNvSpPr>
          <p:nvPr>
            <p:ph type="body" sz="quarter" idx="13" hasCustomPrompt="1"/>
          </p:nvPr>
        </p:nvSpPr>
        <p:spPr>
          <a:xfrm>
            <a:off x="4903557" y="5285142"/>
            <a:ext cx="7288444" cy="339603"/>
          </a:xfrm>
        </p:spPr>
        <p:txBody>
          <a:bodyPr>
            <a:normAutofit/>
          </a:bodyPr>
          <a:lstStyle>
            <a:lvl1pPr>
              <a:spcBef>
                <a:spcPts val="0"/>
              </a:spcBef>
              <a:spcAft>
                <a:spcPts val="0"/>
              </a:spcAft>
              <a:defRPr sz="2000" baseline="0">
                <a:solidFill>
                  <a:srgbClr val="009FE3"/>
                </a:solidFill>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e-DE" dirty="0"/>
              <a:t>Glauchau, den 00.00.2024</a:t>
            </a:r>
          </a:p>
        </p:txBody>
      </p:sp>
      <p:sp>
        <p:nvSpPr>
          <p:cNvPr id="18" name="Textfeld 17"/>
          <p:cNvSpPr txBox="1"/>
          <p:nvPr userDrawn="1"/>
        </p:nvSpPr>
        <p:spPr>
          <a:xfrm>
            <a:off x="12352101" y="3696398"/>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0" baseline="0" dirty="0">
                <a:solidFill>
                  <a:schemeClr val="bg1"/>
                </a:solidFill>
                <a:latin typeface="Source Sans Pro"/>
                <a:cs typeface="Source Sans Pro"/>
              </a:rPr>
              <a:t>Source San Pro </a:t>
            </a:r>
            <a:r>
              <a:rPr lang="de-DE" sz="1100" b="1" i="0" baseline="0" dirty="0" err="1">
                <a:solidFill>
                  <a:schemeClr val="bg1"/>
                </a:solidFill>
                <a:latin typeface="Source Sans Pro"/>
                <a:cs typeface="Source Sans Pro"/>
              </a:rPr>
              <a:t>Bold</a:t>
            </a:r>
            <a:r>
              <a:rPr lang="de-DE" sz="1100" b="1" i="0"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28 PT</a:t>
            </a:r>
          </a:p>
        </p:txBody>
      </p:sp>
      <p:sp>
        <p:nvSpPr>
          <p:cNvPr id="20" name="Textfeld 19"/>
          <p:cNvSpPr txBox="1"/>
          <p:nvPr userDrawn="1"/>
        </p:nvSpPr>
        <p:spPr>
          <a:xfrm>
            <a:off x="12352101" y="4465839"/>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20 PT</a:t>
            </a:r>
          </a:p>
        </p:txBody>
      </p:sp>
      <p:sp>
        <p:nvSpPr>
          <p:cNvPr id="2" name="Textfeld 1"/>
          <p:cNvSpPr txBox="1"/>
          <p:nvPr userDrawn="1"/>
        </p:nvSpPr>
        <p:spPr>
          <a:xfrm>
            <a:off x="1505186" y="564444"/>
            <a:ext cx="184731" cy="369332"/>
          </a:xfrm>
          <a:prstGeom prst="rect">
            <a:avLst/>
          </a:prstGeom>
          <a:noFill/>
        </p:spPr>
        <p:txBody>
          <a:bodyPr wrap="none" rtlCol="0">
            <a:spAutoFit/>
          </a:bodyPr>
          <a:lstStyle/>
          <a:p>
            <a:endParaRPr lang="de-DE" sz="1800"/>
          </a:p>
        </p:txBody>
      </p:sp>
    </p:spTree>
    <p:extLst>
      <p:ext uri="{BB962C8B-B14F-4D97-AF65-F5344CB8AC3E}">
        <p14:creationId xmlns:p14="http://schemas.microsoft.com/office/powerpoint/2010/main" val="660487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Agendafoli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1188277"/>
            <a:ext cx="11143284" cy="1004579"/>
          </a:xfrm>
        </p:spPr>
        <p:txBody>
          <a:bodyPr/>
          <a:lstStyle>
            <a:lvl1pPr>
              <a:defRPr/>
            </a:lvl1pPr>
          </a:lstStyle>
          <a:p>
            <a:r>
              <a:rPr lang="de-DE" dirty="0" err="1"/>
              <a:t>Agendafolien</a:t>
            </a:r>
            <a:r>
              <a:rPr lang="de-DE" dirty="0"/>
              <a:t> Überschrift Source </a:t>
            </a:r>
            <a:r>
              <a:rPr lang="de-DE" dirty="0" err="1"/>
              <a:t>Bold</a:t>
            </a:r>
            <a:r>
              <a:rPr lang="de-DE" dirty="0"/>
              <a:t> 25-28 </a:t>
            </a:r>
            <a:r>
              <a:rPr lang="de-DE" dirty="0" err="1"/>
              <a:t>pt</a:t>
            </a:r>
            <a:r>
              <a:rPr lang="de-DE" dirty="0"/>
              <a:t> (keine Versalien)                         über 2 Zeilen</a:t>
            </a:r>
          </a:p>
        </p:txBody>
      </p:sp>
      <p:sp>
        <p:nvSpPr>
          <p:cNvPr id="6" name="Textplatzhalter 5"/>
          <p:cNvSpPr>
            <a:spLocks noGrp="1"/>
          </p:cNvSpPr>
          <p:nvPr>
            <p:ph type="body" sz="quarter" idx="11" hasCustomPrompt="1"/>
          </p:nvPr>
        </p:nvSpPr>
        <p:spPr>
          <a:xfrm>
            <a:off x="695325" y="2292171"/>
            <a:ext cx="11143284" cy="3922617"/>
          </a:xfrm>
        </p:spPr>
        <p:txBody>
          <a:bodyPr>
            <a:normAutofit/>
          </a:bodyPr>
          <a:lstStyle>
            <a:lvl1pPr marL="342900" indent="-342900">
              <a:buClr>
                <a:srgbClr val="09497D"/>
              </a:buClr>
              <a:buFont typeface="Lucida Grande"/>
              <a:buChar char="»"/>
              <a:defRPr sz="2000"/>
            </a:lvl1pPr>
          </a:lstStyle>
          <a:p>
            <a:pPr lvl="0"/>
            <a:r>
              <a:rPr lang="de-DE" dirty="0"/>
              <a:t>Text in Source </a:t>
            </a:r>
            <a:r>
              <a:rPr lang="de-DE" dirty="0" err="1"/>
              <a:t>Semibold</a:t>
            </a:r>
            <a:r>
              <a:rPr lang="de-DE" dirty="0"/>
              <a:t> 17-22 </a:t>
            </a:r>
            <a:r>
              <a:rPr lang="de-DE" dirty="0" err="1"/>
              <a:t>pt</a:t>
            </a:r>
            <a:r>
              <a:rPr lang="de-DE" dirty="0"/>
              <a:t>, Hervorhebungen Source Black</a:t>
            </a:r>
          </a:p>
        </p:txBody>
      </p:sp>
      <p:sp>
        <p:nvSpPr>
          <p:cNvPr id="13" name="Textfeld 12"/>
          <p:cNvSpPr txBox="1"/>
          <p:nvPr userDrawn="1"/>
        </p:nvSpPr>
        <p:spPr>
          <a:xfrm>
            <a:off x="12352101" y="946214"/>
            <a:ext cx="1823508" cy="938719"/>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0" baseline="0" dirty="0">
                <a:solidFill>
                  <a:schemeClr val="bg1"/>
                </a:solidFill>
                <a:latin typeface="Source Sans Pro"/>
                <a:cs typeface="Source Sans Pro"/>
              </a:rPr>
              <a:t>Source San Pro </a:t>
            </a:r>
            <a:r>
              <a:rPr lang="de-DE" sz="1100" b="1" i="0" baseline="0" dirty="0" err="1">
                <a:solidFill>
                  <a:schemeClr val="bg1"/>
                </a:solidFill>
                <a:latin typeface="Source Sans Pro"/>
                <a:cs typeface="Source Sans Pro"/>
              </a:rPr>
              <a:t>Bold</a:t>
            </a:r>
            <a:r>
              <a:rPr lang="de-DE" sz="1100" b="1" i="0"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25-28 PT</a:t>
            </a:r>
          </a:p>
          <a:p>
            <a:pPr marL="171450" indent="-171450">
              <a:buFontTx/>
              <a:buChar char="-"/>
            </a:pPr>
            <a:r>
              <a:rPr lang="de-DE" sz="1100" b="0" i="1" baseline="0" dirty="0">
                <a:solidFill>
                  <a:schemeClr val="bg1"/>
                </a:solidFill>
                <a:latin typeface="Source Sans Pro"/>
                <a:cs typeface="Source Sans Pro"/>
              </a:rPr>
              <a:t>keine Versalien</a:t>
            </a:r>
          </a:p>
        </p:txBody>
      </p:sp>
      <p:sp>
        <p:nvSpPr>
          <p:cNvPr id="14" name="Textfeld 13"/>
          <p:cNvSpPr txBox="1"/>
          <p:nvPr userDrawn="1"/>
        </p:nvSpPr>
        <p:spPr>
          <a:xfrm>
            <a:off x="12352101" y="2247997"/>
            <a:ext cx="1823508" cy="1107996"/>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17-22 PT</a:t>
            </a:r>
          </a:p>
          <a:p>
            <a:pPr marL="171450" indent="-171450">
              <a:buFontTx/>
              <a:buChar char="-"/>
            </a:pPr>
            <a:r>
              <a:rPr lang="de-DE" sz="1100" b="0" i="1" baseline="0" dirty="0">
                <a:solidFill>
                  <a:schemeClr val="bg1"/>
                </a:solidFill>
                <a:latin typeface="Source Sans Pro"/>
                <a:cs typeface="Source Sans Pro"/>
              </a:rPr>
              <a:t>Hervorhebungen in </a:t>
            </a:r>
            <a:r>
              <a:rPr lang="de-DE" sz="1100" b="0" i="0" baseline="0" dirty="0">
                <a:solidFill>
                  <a:schemeClr val="bg1"/>
                </a:solidFill>
                <a:latin typeface="Source Sans Pro Black"/>
                <a:cs typeface="Source Sans Pro Black"/>
              </a:rPr>
              <a:t>Source San Pro Black</a:t>
            </a:r>
          </a:p>
        </p:txBody>
      </p:sp>
      <p:sp>
        <p:nvSpPr>
          <p:cNvPr id="15" name="Textfeld 14"/>
          <p:cNvSpPr txBox="1"/>
          <p:nvPr userDrawn="1"/>
        </p:nvSpPr>
        <p:spPr>
          <a:xfrm>
            <a:off x="3157896" y="7364081"/>
            <a:ext cx="6527649"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Fußzeile</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7 PT</a:t>
            </a:r>
          </a:p>
          <a:p>
            <a:pPr marL="171450" indent="-171450">
              <a:buFontTx/>
              <a:buChar char="-"/>
            </a:pPr>
            <a:r>
              <a:rPr lang="de-DE" sz="1100" b="0" i="1" baseline="0" dirty="0">
                <a:solidFill>
                  <a:schemeClr val="bg1"/>
                </a:solidFill>
                <a:latin typeface="Source Sans Pro"/>
                <a:cs typeface="Source Sans Pro"/>
              </a:rPr>
              <a:t>Seite 00 ___ Titel der Power-point-Präsentation, Datum</a:t>
            </a:r>
            <a:endParaRPr lang="de-DE" sz="1100" b="0" i="0" baseline="0" dirty="0">
              <a:solidFill>
                <a:schemeClr val="bg1"/>
              </a:solidFill>
              <a:latin typeface="Source Sans Pro Black"/>
              <a:cs typeface="Source Sans Pro Black"/>
            </a:endParaRPr>
          </a:p>
        </p:txBody>
      </p:sp>
    </p:spTree>
    <p:extLst>
      <p:ext uri="{BB962C8B-B14F-4D97-AF65-F5344CB8AC3E}">
        <p14:creationId xmlns:p14="http://schemas.microsoft.com/office/powerpoint/2010/main" val="62935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ildfolie ohne Text">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a:xfrm>
            <a:off x="1" y="1200150"/>
            <a:ext cx="11909286" cy="5015119"/>
          </a:xfrm>
          <a:solidFill>
            <a:srgbClr val="BFBFBF">
              <a:alpha val="70000"/>
            </a:srgbClr>
          </a:solidFill>
          <a:ln>
            <a:noFill/>
          </a:ln>
        </p:spPr>
        <p:txBody>
          <a:bodyPr/>
          <a:lstStyle>
            <a:lvl1pPr algn="ctr">
              <a:defRPr sz="2000"/>
            </a:lvl1pPr>
          </a:lstStyle>
          <a:p>
            <a:endParaRPr lang="de-DE" dirty="0"/>
          </a:p>
          <a:p>
            <a:endParaRPr lang="de-DE" dirty="0"/>
          </a:p>
          <a:p>
            <a:r>
              <a:rPr lang="de-DE" dirty="0"/>
              <a:t>Platz um ein BILD einzufügen</a:t>
            </a:r>
          </a:p>
        </p:txBody>
      </p:sp>
    </p:spTree>
    <p:extLst>
      <p:ext uri="{BB962C8B-B14F-4D97-AF65-F5344CB8AC3E}">
        <p14:creationId xmlns:p14="http://schemas.microsoft.com/office/powerpoint/2010/main" val="143816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ohne Bildmotiv_CYAN">
    <p:spTree>
      <p:nvGrpSpPr>
        <p:cNvPr id="1" name=""/>
        <p:cNvGrpSpPr/>
        <p:nvPr/>
      </p:nvGrpSpPr>
      <p:grpSpPr>
        <a:xfrm>
          <a:off x="0" y="0"/>
          <a:ext cx="0" cy="0"/>
          <a:chOff x="0" y="0"/>
          <a:chExt cx="0" cy="0"/>
        </a:xfrm>
      </p:grpSpPr>
      <p:sp>
        <p:nvSpPr>
          <p:cNvPr id="13" name="Bildplatzhalter 5"/>
          <p:cNvSpPr>
            <a:spLocks noGrp="1"/>
          </p:cNvSpPr>
          <p:nvPr>
            <p:ph type="pic" sz="quarter" idx="14"/>
          </p:nvPr>
        </p:nvSpPr>
        <p:spPr>
          <a:xfrm>
            <a:off x="0" y="1193799"/>
            <a:ext cx="11891963" cy="5367339"/>
          </a:xfrm>
          <a:solidFill>
            <a:schemeClr val="bg1">
              <a:lumMod val="75000"/>
              <a:alpha val="68000"/>
            </a:schemeClr>
          </a:solidFill>
        </p:spPr>
        <p:txBody>
          <a:bodyPr anchor="t"/>
          <a:lstStyle>
            <a:lvl1pPr algn="ctr">
              <a:defRPr/>
            </a:lvl1pPr>
          </a:lstStyle>
          <a:p>
            <a:endParaRPr lang="de-DE" dirty="0"/>
          </a:p>
          <a:p>
            <a:endParaRPr lang="de-DE" dirty="0"/>
          </a:p>
          <a:p>
            <a:r>
              <a:rPr lang="de-DE" dirty="0"/>
              <a:t>Platz um ein BILD einzufügen</a:t>
            </a:r>
          </a:p>
        </p:txBody>
      </p:sp>
      <p:sp>
        <p:nvSpPr>
          <p:cNvPr id="14" name="Textplatzhalter 20"/>
          <p:cNvSpPr>
            <a:spLocks noGrp="1"/>
          </p:cNvSpPr>
          <p:nvPr>
            <p:ph type="body" sz="quarter" idx="15" hasCustomPrompt="1"/>
          </p:nvPr>
        </p:nvSpPr>
        <p:spPr>
          <a:xfrm>
            <a:off x="4574117" y="3533775"/>
            <a:ext cx="7617883" cy="2540000"/>
          </a:xfrm>
          <a:solidFill>
            <a:srgbClr val="0E4A7D"/>
          </a:solidFill>
          <a:ln>
            <a:solidFill>
              <a:srgbClr val="009EE3"/>
            </a:solidFill>
          </a:ln>
        </p:spPr>
        <p:txBody>
          <a:bodyPr/>
          <a:lstStyle/>
          <a:p>
            <a:pPr lvl="0"/>
            <a:r>
              <a:rPr lang="de-DE" dirty="0"/>
              <a:t>  </a:t>
            </a:r>
          </a:p>
        </p:txBody>
      </p:sp>
      <p:sp>
        <p:nvSpPr>
          <p:cNvPr id="15" name="Titel 24"/>
          <p:cNvSpPr>
            <a:spLocks noGrp="1"/>
          </p:cNvSpPr>
          <p:nvPr>
            <p:ph type="title" hasCustomPrompt="1"/>
          </p:nvPr>
        </p:nvSpPr>
        <p:spPr>
          <a:xfrm>
            <a:off x="4916435" y="3691568"/>
            <a:ext cx="7279485" cy="806402"/>
          </a:xfrm>
          <a:prstGeom prst="rect">
            <a:avLst/>
          </a:prstGeom>
        </p:spPr>
        <p:txBody>
          <a:bodyPr>
            <a:normAutofit/>
          </a:bodyPr>
          <a:lstStyle>
            <a:lvl1pPr>
              <a:defRPr sz="2800" baseline="0"/>
            </a:lvl1pPr>
          </a:lstStyle>
          <a:p>
            <a:r>
              <a:rPr lang="de-DE" dirty="0"/>
              <a:t>TITELFOLIE MIT BILDMOTIV</a:t>
            </a:r>
            <a:br>
              <a:rPr lang="de-DE" dirty="0"/>
            </a:br>
            <a:r>
              <a:rPr lang="de-DE" dirty="0"/>
              <a:t>SOURCE BOLD 28 PT</a:t>
            </a:r>
          </a:p>
        </p:txBody>
      </p:sp>
      <p:sp>
        <p:nvSpPr>
          <p:cNvPr id="16" name="Textplatzhalter 34"/>
          <p:cNvSpPr>
            <a:spLocks noGrp="1"/>
          </p:cNvSpPr>
          <p:nvPr>
            <p:ph type="body" sz="quarter" idx="12" hasCustomPrompt="1"/>
          </p:nvPr>
        </p:nvSpPr>
        <p:spPr>
          <a:xfrm>
            <a:off x="4916435" y="4603319"/>
            <a:ext cx="7288443" cy="671053"/>
          </a:xfrm>
        </p:spPr>
        <p:txBody>
          <a:bodyPr>
            <a:normAutofit/>
          </a:bodyPr>
          <a:lstStyle>
            <a:lvl1pPr>
              <a:spcBef>
                <a:spcPts val="0"/>
              </a:spcBef>
              <a:spcAft>
                <a:spcPts val="0"/>
              </a:spcAft>
              <a:defRPr sz="2000" baseline="0">
                <a:solidFill>
                  <a:srgbClr val="009FE3"/>
                </a:solidFill>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e-DE" dirty="0"/>
              <a:t>Master-Untertitel Source </a:t>
            </a:r>
            <a:r>
              <a:rPr lang="de-DE" dirty="0" err="1"/>
              <a:t>Semibold</a:t>
            </a:r>
            <a:r>
              <a:rPr lang="de-DE" dirty="0"/>
              <a:t> 20 PT              über 2 Zeilen</a:t>
            </a:r>
          </a:p>
        </p:txBody>
      </p:sp>
      <p:sp>
        <p:nvSpPr>
          <p:cNvPr id="17" name="Textplatzhalter 34"/>
          <p:cNvSpPr>
            <a:spLocks noGrp="1"/>
          </p:cNvSpPr>
          <p:nvPr>
            <p:ph type="body" sz="quarter" idx="13" hasCustomPrompt="1"/>
          </p:nvPr>
        </p:nvSpPr>
        <p:spPr>
          <a:xfrm>
            <a:off x="4903557" y="5285142"/>
            <a:ext cx="7288444" cy="339603"/>
          </a:xfrm>
        </p:spPr>
        <p:txBody>
          <a:bodyPr>
            <a:normAutofit/>
          </a:bodyPr>
          <a:lstStyle>
            <a:lvl1pPr>
              <a:spcBef>
                <a:spcPts val="0"/>
              </a:spcBef>
              <a:spcAft>
                <a:spcPts val="0"/>
              </a:spcAft>
              <a:defRPr sz="2000" baseline="0">
                <a:solidFill>
                  <a:srgbClr val="009FE3"/>
                </a:solidFill>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e-DE" dirty="0"/>
              <a:t>Glauchau, den 00.00.2024</a:t>
            </a:r>
          </a:p>
        </p:txBody>
      </p:sp>
      <p:sp>
        <p:nvSpPr>
          <p:cNvPr id="18" name="Textfeld 17"/>
          <p:cNvSpPr txBox="1"/>
          <p:nvPr userDrawn="1"/>
        </p:nvSpPr>
        <p:spPr>
          <a:xfrm>
            <a:off x="12352101" y="3696398"/>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0" baseline="0" dirty="0">
                <a:solidFill>
                  <a:schemeClr val="bg1"/>
                </a:solidFill>
                <a:latin typeface="Source Sans Pro"/>
                <a:cs typeface="Source Sans Pro"/>
              </a:rPr>
              <a:t>Source San Pro </a:t>
            </a:r>
            <a:r>
              <a:rPr lang="de-DE" sz="1100" b="1" i="0" baseline="0" dirty="0" err="1">
                <a:solidFill>
                  <a:schemeClr val="bg1"/>
                </a:solidFill>
                <a:latin typeface="Source Sans Pro"/>
                <a:cs typeface="Source Sans Pro"/>
              </a:rPr>
              <a:t>Bold</a:t>
            </a:r>
            <a:r>
              <a:rPr lang="de-DE" sz="1100" b="1" i="0"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28 PT</a:t>
            </a:r>
          </a:p>
        </p:txBody>
      </p:sp>
      <p:sp>
        <p:nvSpPr>
          <p:cNvPr id="20" name="Textfeld 19"/>
          <p:cNvSpPr txBox="1"/>
          <p:nvPr userDrawn="1"/>
        </p:nvSpPr>
        <p:spPr>
          <a:xfrm>
            <a:off x="12352101" y="4465839"/>
            <a:ext cx="1823508"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20 PT</a:t>
            </a:r>
          </a:p>
        </p:txBody>
      </p:sp>
      <p:sp>
        <p:nvSpPr>
          <p:cNvPr id="2" name="Textfeld 1"/>
          <p:cNvSpPr txBox="1"/>
          <p:nvPr userDrawn="1"/>
        </p:nvSpPr>
        <p:spPr>
          <a:xfrm>
            <a:off x="1505186" y="564444"/>
            <a:ext cx="184731" cy="369332"/>
          </a:xfrm>
          <a:prstGeom prst="rect">
            <a:avLst/>
          </a:prstGeom>
          <a:noFill/>
        </p:spPr>
        <p:txBody>
          <a:bodyPr wrap="none" rtlCol="0">
            <a:spAutoFit/>
          </a:bodyPr>
          <a:lstStyle/>
          <a:p>
            <a:endParaRPr lang="de-DE" sz="1800"/>
          </a:p>
        </p:txBody>
      </p:sp>
    </p:spTree>
    <p:extLst>
      <p:ext uri="{BB962C8B-B14F-4D97-AF65-F5344CB8AC3E}">
        <p14:creationId xmlns:p14="http://schemas.microsoft.com/office/powerpoint/2010/main" val="382603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foli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1188277"/>
            <a:ext cx="11143284" cy="1004579"/>
          </a:xfrm>
        </p:spPr>
        <p:txBody>
          <a:bodyPr/>
          <a:lstStyle>
            <a:lvl1pPr>
              <a:defRPr/>
            </a:lvl1pPr>
          </a:lstStyle>
          <a:p>
            <a:r>
              <a:rPr lang="de-DE" dirty="0" err="1"/>
              <a:t>Agendafolien</a:t>
            </a:r>
            <a:r>
              <a:rPr lang="de-DE" dirty="0"/>
              <a:t> Überschrift Source </a:t>
            </a:r>
            <a:r>
              <a:rPr lang="de-DE" dirty="0" err="1"/>
              <a:t>Bold</a:t>
            </a:r>
            <a:r>
              <a:rPr lang="de-DE" dirty="0"/>
              <a:t> 25-28 </a:t>
            </a:r>
            <a:r>
              <a:rPr lang="de-DE" dirty="0" err="1"/>
              <a:t>pt</a:t>
            </a:r>
            <a:r>
              <a:rPr lang="de-DE" dirty="0"/>
              <a:t> (keine Versalien)                         über 2 Zeilen</a:t>
            </a:r>
          </a:p>
        </p:txBody>
      </p:sp>
      <p:sp>
        <p:nvSpPr>
          <p:cNvPr id="6" name="Textplatzhalter 5"/>
          <p:cNvSpPr>
            <a:spLocks noGrp="1"/>
          </p:cNvSpPr>
          <p:nvPr>
            <p:ph type="body" sz="quarter" idx="11" hasCustomPrompt="1"/>
          </p:nvPr>
        </p:nvSpPr>
        <p:spPr>
          <a:xfrm>
            <a:off x="695325" y="2292171"/>
            <a:ext cx="11143284" cy="3922617"/>
          </a:xfrm>
        </p:spPr>
        <p:txBody>
          <a:bodyPr>
            <a:normAutofit/>
          </a:bodyPr>
          <a:lstStyle>
            <a:lvl1pPr marL="342900" indent="-342900">
              <a:buClr>
                <a:srgbClr val="09497D"/>
              </a:buClr>
              <a:buFont typeface="Lucida Grande"/>
              <a:buChar char="»"/>
              <a:defRPr sz="2000"/>
            </a:lvl1pPr>
          </a:lstStyle>
          <a:p>
            <a:pPr lvl="0"/>
            <a:r>
              <a:rPr lang="de-DE" dirty="0"/>
              <a:t>Text in Source </a:t>
            </a:r>
            <a:r>
              <a:rPr lang="de-DE" dirty="0" err="1"/>
              <a:t>Semibold</a:t>
            </a:r>
            <a:r>
              <a:rPr lang="de-DE" dirty="0"/>
              <a:t> 17-22 </a:t>
            </a:r>
            <a:r>
              <a:rPr lang="de-DE" dirty="0" err="1"/>
              <a:t>pt</a:t>
            </a:r>
            <a:r>
              <a:rPr lang="de-DE" dirty="0"/>
              <a:t>, Hervorhebungen Source Black</a:t>
            </a:r>
          </a:p>
        </p:txBody>
      </p:sp>
      <p:sp>
        <p:nvSpPr>
          <p:cNvPr id="13" name="Textfeld 12"/>
          <p:cNvSpPr txBox="1"/>
          <p:nvPr userDrawn="1"/>
        </p:nvSpPr>
        <p:spPr>
          <a:xfrm>
            <a:off x="12352101" y="946214"/>
            <a:ext cx="1823508" cy="938719"/>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0" baseline="0" dirty="0">
                <a:solidFill>
                  <a:schemeClr val="bg1"/>
                </a:solidFill>
                <a:latin typeface="Source Sans Pro"/>
                <a:cs typeface="Source Sans Pro"/>
              </a:rPr>
              <a:t>Source San Pro </a:t>
            </a:r>
            <a:r>
              <a:rPr lang="de-DE" sz="1100" b="1" i="0" baseline="0" dirty="0" err="1">
                <a:solidFill>
                  <a:schemeClr val="bg1"/>
                </a:solidFill>
                <a:latin typeface="Source Sans Pro"/>
                <a:cs typeface="Source Sans Pro"/>
              </a:rPr>
              <a:t>Bold</a:t>
            </a:r>
            <a:r>
              <a:rPr lang="de-DE" sz="1100" b="1" i="0"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25-28 PT</a:t>
            </a:r>
          </a:p>
          <a:p>
            <a:pPr marL="171450" indent="-171450">
              <a:buFontTx/>
              <a:buChar char="-"/>
            </a:pPr>
            <a:r>
              <a:rPr lang="de-DE" sz="1100" b="0" i="1" baseline="0" dirty="0">
                <a:solidFill>
                  <a:schemeClr val="bg1"/>
                </a:solidFill>
                <a:latin typeface="Source Sans Pro"/>
                <a:cs typeface="Source Sans Pro"/>
              </a:rPr>
              <a:t>keine Versalien</a:t>
            </a:r>
          </a:p>
        </p:txBody>
      </p:sp>
      <p:sp>
        <p:nvSpPr>
          <p:cNvPr id="14" name="Textfeld 13"/>
          <p:cNvSpPr txBox="1"/>
          <p:nvPr userDrawn="1"/>
        </p:nvSpPr>
        <p:spPr>
          <a:xfrm>
            <a:off x="12352101" y="2247997"/>
            <a:ext cx="1823508" cy="1107996"/>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17-22 PT</a:t>
            </a:r>
          </a:p>
          <a:p>
            <a:pPr marL="171450" indent="-171450">
              <a:buFontTx/>
              <a:buChar char="-"/>
            </a:pPr>
            <a:r>
              <a:rPr lang="de-DE" sz="1100" b="0" i="1" baseline="0" dirty="0">
                <a:solidFill>
                  <a:schemeClr val="bg1"/>
                </a:solidFill>
                <a:latin typeface="Source Sans Pro"/>
                <a:cs typeface="Source Sans Pro"/>
              </a:rPr>
              <a:t>Hervorhebungen in </a:t>
            </a:r>
            <a:r>
              <a:rPr lang="de-DE" sz="1100" b="0" i="0" baseline="0" dirty="0">
                <a:solidFill>
                  <a:schemeClr val="bg1"/>
                </a:solidFill>
                <a:latin typeface="Source Sans Pro Black"/>
                <a:cs typeface="Source Sans Pro Black"/>
              </a:rPr>
              <a:t>Source San Pro Black</a:t>
            </a:r>
          </a:p>
        </p:txBody>
      </p:sp>
      <p:sp>
        <p:nvSpPr>
          <p:cNvPr id="15" name="Textfeld 14"/>
          <p:cNvSpPr txBox="1"/>
          <p:nvPr userDrawn="1"/>
        </p:nvSpPr>
        <p:spPr>
          <a:xfrm>
            <a:off x="3157896" y="7364081"/>
            <a:ext cx="6527649" cy="769441"/>
          </a:xfrm>
          <a:prstGeom prst="rect">
            <a:avLst/>
          </a:prstGeom>
          <a:noFill/>
        </p:spPr>
        <p:txBody>
          <a:bodyPr wrap="square" rtlCol="0">
            <a:spAutoFit/>
          </a:bodyPr>
          <a:lstStyle/>
          <a:p>
            <a:r>
              <a:rPr lang="de-DE" sz="1100" b="0" i="1" u="sng" dirty="0">
                <a:solidFill>
                  <a:schemeClr val="bg1"/>
                </a:solidFill>
                <a:latin typeface="Source Sans Pro"/>
                <a:cs typeface="Source Sans Pro"/>
              </a:rPr>
              <a:t>Fußzeile</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7 PT</a:t>
            </a:r>
          </a:p>
          <a:p>
            <a:pPr marL="171450" indent="-171450">
              <a:buFontTx/>
              <a:buChar char="-"/>
            </a:pPr>
            <a:r>
              <a:rPr lang="de-DE" sz="1100" b="0" i="1" baseline="0" dirty="0">
                <a:solidFill>
                  <a:schemeClr val="bg1"/>
                </a:solidFill>
                <a:latin typeface="Source Sans Pro"/>
                <a:cs typeface="Source Sans Pro"/>
              </a:rPr>
              <a:t>Seite 00 ___ Titel der Power-point-Präsentation, Datum</a:t>
            </a:r>
            <a:endParaRPr lang="de-DE" sz="1100" b="0" i="0" baseline="0" dirty="0">
              <a:solidFill>
                <a:schemeClr val="bg1"/>
              </a:solidFill>
              <a:latin typeface="Source Sans Pro Black"/>
              <a:cs typeface="Source Sans Pro Black"/>
            </a:endParaRPr>
          </a:p>
        </p:txBody>
      </p:sp>
    </p:spTree>
    <p:extLst>
      <p:ext uri="{BB962C8B-B14F-4D97-AF65-F5344CB8AC3E}">
        <p14:creationId xmlns:p14="http://schemas.microsoft.com/office/powerpoint/2010/main" val="194137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ildfolie_ Bild rechts">
    <p:spTree>
      <p:nvGrpSpPr>
        <p:cNvPr id="1" name=""/>
        <p:cNvGrpSpPr/>
        <p:nvPr/>
      </p:nvGrpSpPr>
      <p:grpSpPr>
        <a:xfrm>
          <a:off x="0" y="0"/>
          <a:ext cx="0" cy="0"/>
          <a:chOff x="0" y="0"/>
          <a:chExt cx="0" cy="0"/>
        </a:xfrm>
      </p:grpSpPr>
      <p:sp>
        <p:nvSpPr>
          <p:cNvPr id="7" name="Bildplatzhalter 6"/>
          <p:cNvSpPr>
            <a:spLocks noGrp="1"/>
          </p:cNvSpPr>
          <p:nvPr>
            <p:ph type="pic" sz="quarter" idx="12"/>
          </p:nvPr>
        </p:nvSpPr>
        <p:spPr>
          <a:xfrm>
            <a:off x="6202016" y="2240039"/>
            <a:ext cx="5685183" cy="3922617"/>
          </a:xfrm>
          <a:solidFill>
            <a:schemeClr val="bg1">
              <a:lumMod val="75000"/>
              <a:alpha val="70000"/>
            </a:schemeClr>
          </a:solidFill>
          <a:ln>
            <a:solidFill>
              <a:schemeClr val="bg1">
                <a:lumMod val="75000"/>
              </a:schemeClr>
            </a:solidFill>
          </a:ln>
        </p:spPr>
        <p:txBody>
          <a:bodyPr>
            <a:normAutofit/>
          </a:bodyPr>
          <a:lstStyle>
            <a:lvl1pPr algn="ctr">
              <a:defRPr sz="2000"/>
            </a:lvl1pPr>
          </a:lstStyle>
          <a:p>
            <a:endParaRPr lang="de-DE" dirty="0"/>
          </a:p>
          <a:p>
            <a:endParaRPr lang="de-DE" dirty="0"/>
          </a:p>
          <a:p>
            <a:r>
              <a:rPr lang="de-DE" dirty="0"/>
              <a:t>Platz um ein BILD einzufügen</a:t>
            </a:r>
          </a:p>
        </p:txBody>
      </p:sp>
      <p:sp>
        <p:nvSpPr>
          <p:cNvPr id="8" name="Textplatzhalter 5"/>
          <p:cNvSpPr>
            <a:spLocks noGrp="1"/>
          </p:cNvSpPr>
          <p:nvPr>
            <p:ph type="body" sz="quarter" idx="11" hasCustomPrompt="1"/>
          </p:nvPr>
        </p:nvSpPr>
        <p:spPr>
          <a:xfrm>
            <a:off x="689113" y="2240039"/>
            <a:ext cx="5406887" cy="3922617"/>
          </a:xfrm>
        </p:spPr>
        <p:txBody>
          <a:bodyPr>
            <a:normAutofit/>
          </a:bodyPr>
          <a:lstStyle>
            <a:lvl1pPr marL="0" indent="0">
              <a:buClr>
                <a:srgbClr val="09497D"/>
              </a:buClr>
              <a:buFontTx/>
              <a:buNone/>
              <a:defRPr sz="2000"/>
            </a:lvl1pPr>
          </a:lstStyle>
          <a:p>
            <a:pPr lvl="0"/>
            <a:r>
              <a:rPr lang="de-DE" dirty="0"/>
              <a:t>Text in Source </a:t>
            </a:r>
            <a:r>
              <a:rPr lang="de-DE" dirty="0" err="1"/>
              <a:t>Semibold</a:t>
            </a:r>
            <a:r>
              <a:rPr lang="de-DE" dirty="0"/>
              <a:t> 17-22 </a:t>
            </a:r>
            <a:r>
              <a:rPr lang="de-DE" dirty="0" err="1"/>
              <a:t>pt</a:t>
            </a:r>
            <a:r>
              <a:rPr lang="de-DE" dirty="0"/>
              <a:t>, Hervorhebungen Source Black</a:t>
            </a:r>
          </a:p>
        </p:txBody>
      </p:sp>
      <p:sp>
        <p:nvSpPr>
          <p:cNvPr id="13" name="Textfeld 12"/>
          <p:cNvSpPr txBox="1"/>
          <p:nvPr userDrawn="1"/>
        </p:nvSpPr>
        <p:spPr>
          <a:xfrm>
            <a:off x="-1823507" y="946214"/>
            <a:ext cx="1823508" cy="938719"/>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0" baseline="0" dirty="0">
                <a:solidFill>
                  <a:schemeClr val="bg1"/>
                </a:solidFill>
                <a:latin typeface="Source Sans Pro"/>
                <a:cs typeface="Source Sans Pro"/>
              </a:rPr>
              <a:t>Source San Pro </a:t>
            </a:r>
            <a:r>
              <a:rPr lang="de-DE" sz="1100" b="1" i="0" baseline="0" dirty="0" err="1">
                <a:solidFill>
                  <a:schemeClr val="bg1"/>
                </a:solidFill>
                <a:latin typeface="Source Sans Pro"/>
                <a:cs typeface="Source Sans Pro"/>
              </a:rPr>
              <a:t>Bold</a:t>
            </a:r>
            <a:r>
              <a:rPr lang="de-DE" sz="1100" b="1" i="0"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25-28 PT</a:t>
            </a:r>
          </a:p>
          <a:p>
            <a:pPr marL="171450" indent="-171450">
              <a:buFontTx/>
              <a:buChar char="-"/>
            </a:pPr>
            <a:r>
              <a:rPr lang="de-DE" sz="1100" b="0" i="1" baseline="0" dirty="0">
                <a:solidFill>
                  <a:schemeClr val="bg1"/>
                </a:solidFill>
                <a:latin typeface="Source Sans Pro"/>
                <a:cs typeface="Source Sans Pro"/>
              </a:rPr>
              <a:t>keine Versalien</a:t>
            </a:r>
          </a:p>
        </p:txBody>
      </p:sp>
      <p:sp>
        <p:nvSpPr>
          <p:cNvPr id="14" name="Textfeld 13"/>
          <p:cNvSpPr txBox="1"/>
          <p:nvPr userDrawn="1"/>
        </p:nvSpPr>
        <p:spPr>
          <a:xfrm>
            <a:off x="-1823507" y="2240039"/>
            <a:ext cx="1823508" cy="1107996"/>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17-22 PT</a:t>
            </a:r>
          </a:p>
          <a:p>
            <a:pPr marL="171450" indent="-171450">
              <a:buFontTx/>
              <a:buChar char="-"/>
            </a:pPr>
            <a:r>
              <a:rPr lang="de-DE" sz="1100" b="0" i="1" baseline="0" dirty="0">
                <a:solidFill>
                  <a:schemeClr val="bg1"/>
                </a:solidFill>
                <a:latin typeface="Source Sans Pro"/>
                <a:cs typeface="Source Sans Pro"/>
              </a:rPr>
              <a:t>Hervorhebungen in </a:t>
            </a:r>
            <a:r>
              <a:rPr lang="de-DE" sz="1100" b="0" i="0" baseline="0" dirty="0">
                <a:solidFill>
                  <a:schemeClr val="bg1"/>
                </a:solidFill>
                <a:latin typeface="Source Sans Pro Black"/>
                <a:cs typeface="Source Sans Pro Black"/>
              </a:rPr>
              <a:t>Source San Pro Black</a:t>
            </a:r>
          </a:p>
        </p:txBody>
      </p:sp>
      <p:sp>
        <p:nvSpPr>
          <p:cNvPr id="2" name="Titel 1"/>
          <p:cNvSpPr>
            <a:spLocks noGrp="1"/>
          </p:cNvSpPr>
          <p:nvPr>
            <p:ph type="title" hasCustomPrompt="1"/>
          </p:nvPr>
        </p:nvSpPr>
        <p:spPr>
          <a:xfrm>
            <a:off x="689113" y="1139687"/>
            <a:ext cx="11198087" cy="1054238"/>
          </a:xfrm>
        </p:spPr>
        <p:txBody>
          <a:bodyPr/>
          <a:lstStyle/>
          <a:p>
            <a:r>
              <a:rPr lang="de-DE" dirty="0"/>
              <a:t>Text-/Bildfolie Überschrift Source </a:t>
            </a:r>
            <a:r>
              <a:rPr lang="de-DE" dirty="0" err="1"/>
              <a:t>Bold</a:t>
            </a:r>
            <a:r>
              <a:rPr lang="de-DE" dirty="0"/>
              <a:t> 25-28 </a:t>
            </a:r>
            <a:r>
              <a:rPr lang="de-DE" dirty="0" err="1"/>
              <a:t>pt</a:t>
            </a:r>
            <a:r>
              <a:rPr lang="de-DE" dirty="0"/>
              <a:t> (keine Versalien)                         über 3 Zeilen</a:t>
            </a:r>
          </a:p>
        </p:txBody>
      </p:sp>
    </p:spTree>
    <p:extLst>
      <p:ext uri="{BB962C8B-B14F-4D97-AF65-F5344CB8AC3E}">
        <p14:creationId xmlns:p14="http://schemas.microsoft.com/office/powerpoint/2010/main" val="169595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ildfolie_ Bild links">
    <p:spTree>
      <p:nvGrpSpPr>
        <p:cNvPr id="1" name=""/>
        <p:cNvGrpSpPr/>
        <p:nvPr/>
      </p:nvGrpSpPr>
      <p:grpSpPr>
        <a:xfrm>
          <a:off x="0" y="0"/>
          <a:ext cx="0" cy="0"/>
          <a:chOff x="0" y="0"/>
          <a:chExt cx="0" cy="0"/>
        </a:xfrm>
      </p:grpSpPr>
      <p:sp>
        <p:nvSpPr>
          <p:cNvPr id="5" name="Textplatzhalter 5"/>
          <p:cNvSpPr>
            <a:spLocks noGrp="1"/>
          </p:cNvSpPr>
          <p:nvPr>
            <p:ph type="body" sz="quarter" idx="11" hasCustomPrompt="1"/>
          </p:nvPr>
        </p:nvSpPr>
        <p:spPr>
          <a:xfrm>
            <a:off x="6272695" y="2260600"/>
            <a:ext cx="5623339" cy="3906838"/>
          </a:xfrm>
        </p:spPr>
        <p:txBody>
          <a:bodyPr>
            <a:normAutofit/>
          </a:bodyPr>
          <a:lstStyle>
            <a:lvl1pPr marL="0" indent="0">
              <a:buClr>
                <a:srgbClr val="09497D"/>
              </a:buClr>
              <a:buFontTx/>
              <a:buNone/>
              <a:defRPr sz="2000"/>
            </a:lvl1pPr>
          </a:lstStyle>
          <a:p>
            <a:pPr lvl="0"/>
            <a:r>
              <a:rPr lang="de-DE" dirty="0"/>
              <a:t>Text in Source </a:t>
            </a:r>
            <a:r>
              <a:rPr lang="de-DE" dirty="0" err="1"/>
              <a:t>Semibold</a:t>
            </a:r>
            <a:r>
              <a:rPr lang="de-DE" dirty="0"/>
              <a:t> 17-22 </a:t>
            </a:r>
            <a:r>
              <a:rPr lang="de-DE" dirty="0" err="1"/>
              <a:t>pt</a:t>
            </a:r>
            <a:r>
              <a:rPr lang="de-DE" dirty="0"/>
              <a:t>, Hervorhebungen Source Black</a:t>
            </a:r>
          </a:p>
        </p:txBody>
      </p:sp>
      <p:sp>
        <p:nvSpPr>
          <p:cNvPr id="7" name="Bildplatzhalter 6"/>
          <p:cNvSpPr>
            <a:spLocks noGrp="1"/>
          </p:cNvSpPr>
          <p:nvPr>
            <p:ph type="pic" sz="quarter" idx="12"/>
          </p:nvPr>
        </p:nvSpPr>
        <p:spPr>
          <a:xfrm>
            <a:off x="675861" y="2260600"/>
            <a:ext cx="5420139" cy="3906837"/>
          </a:xfrm>
          <a:solidFill>
            <a:schemeClr val="bg1">
              <a:lumMod val="75000"/>
              <a:alpha val="70000"/>
            </a:schemeClr>
          </a:solidFill>
          <a:ln>
            <a:solidFill>
              <a:schemeClr val="bg1">
                <a:lumMod val="75000"/>
              </a:schemeClr>
            </a:solidFill>
          </a:ln>
        </p:spPr>
        <p:txBody>
          <a:bodyPr>
            <a:normAutofit/>
          </a:bodyPr>
          <a:lstStyle>
            <a:lvl1pPr algn="ctr">
              <a:defRPr sz="2000"/>
            </a:lvl1pPr>
          </a:lstStyle>
          <a:p>
            <a:endParaRPr lang="de-DE" dirty="0"/>
          </a:p>
          <a:p>
            <a:endParaRPr lang="de-DE" dirty="0"/>
          </a:p>
          <a:p>
            <a:r>
              <a:rPr lang="de-DE" dirty="0"/>
              <a:t>Platz um ein BILD einzufügen</a:t>
            </a:r>
          </a:p>
        </p:txBody>
      </p:sp>
      <p:sp>
        <p:nvSpPr>
          <p:cNvPr id="11" name="Textfeld 10"/>
          <p:cNvSpPr txBox="1"/>
          <p:nvPr userDrawn="1"/>
        </p:nvSpPr>
        <p:spPr>
          <a:xfrm>
            <a:off x="12352101" y="946214"/>
            <a:ext cx="1823508" cy="938719"/>
          </a:xfrm>
          <a:prstGeom prst="rect">
            <a:avLst/>
          </a:prstGeom>
          <a:noFill/>
        </p:spPr>
        <p:txBody>
          <a:bodyPr wrap="square" rtlCol="0">
            <a:spAutoFit/>
          </a:bodyPr>
          <a:lstStyle/>
          <a:p>
            <a:r>
              <a:rPr lang="de-DE" sz="1100" b="0" i="1" u="sng" dirty="0">
                <a:solidFill>
                  <a:schemeClr val="bg1"/>
                </a:solidFill>
                <a:latin typeface="Source Sans Pro"/>
                <a:cs typeface="Source Sans Pro"/>
              </a:rPr>
              <a:t>Überschrift:</a:t>
            </a:r>
            <a:r>
              <a:rPr lang="de-DE" sz="1100" b="0" i="1" u="sng" baseline="0" dirty="0">
                <a:solidFill>
                  <a:schemeClr val="bg1"/>
                </a:solidFill>
                <a:latin typeface="Source Sans Pro"/>
                <a:cs typeface="Source Sans Pro"/>
              </a:rPr>
              <a:t> </a:t>
            </a:r>
          </a:p>
          <a:p>
            <a:pPr marL="171450" indent="-171450">
              <a:buFontTx/>
              <a:buChar char="-"/>
            </a:pPr>
            <a:r>
              <a:rPr lang="de-DE" sz="1100" b="1" i="0" baseline="0" dirty="0">
                <a:solidFill>
                  <a:schemeClr val="bg1"/>
                </a:solidFill>
                <a:latin typeface="Source Sans Pro"/>
                <a:cs typeface="Source Sans Pro"/>
              </a:rPr>
              <a:t>Source San Pro </a:t>
            </a:r>
            <a:r>
              <a:rPr lang="de-DE" sz="1100" b="1" i="0" baseline="0" dirty="0" err="1">
                <a:solidFill>
                  <a:schemeClr val="bg1"/>
                </a:solidFill>
                <a:latin typeface="Source Sans Pro"/>
                <a:cs typeface="Source Sans Pro"/>
              </a:rPr>
              <a:t>Bold</a:t>
            </a:r>
            <a:r>
              <a:rPr lang="de-DE" sz="1100" b="1" i="0" baseline="0" dirty="0">
                <a:solidFill>
                  <a:schemeClr val="bg1"/>
                </a:solidFill>
                <a:latin typeface="Source Sans Pro"/>
                <a:cs typeface="Source Sans Pro"/>
              </a:rPr>
              <a:t>/Fett </a:t>
            </a:r>
          </a:p>
          <a:p>
            <a:pPr marL="171450" indent="-171450">
              <a:buFontTx/>
              <a:buChar char="-"/>
            </a:pPr>
            <a:r>
              <a:rPr lang="de-DE" sz="1100" b="0" i="1" baseline="0" dirty="0">
                <a:solidFill>
                  <a:schemeClr val="bg1"/>
                </a:solidFill>
                <a:latin typeface="Source Sans Pro"/>
                <a:cs typeface="Source Sans Pro"/>
              </a:rPr>
              <a:t>25-28 PT</a:t>
            </a:r>
          </a:p>
          <a:p>
            <a:pPr marL="171450" indent="-171450">
              <a:buFontTx/>
              <a:buChar char="-"/>
            </a:pPr>
            <a:r>
              <a:rPr lang="de-DE" sz="1100" b="0" i="1" baseline="0" dirty="0">
                <a:solidFill>
                  <a:schemeClr val="bg1"/>
                </a:solidFill>
                <a:latin typeface="Source Sans Pro"/>
                <a:cs typeface="Source Sans Pro"/>
              </a:rPr>
              <a:t>keine Versalien</a:t>
            </a:r>
          </a:p>
        </p:txBody>
      </p:sp>
      <p:sp>
        <p:nvSpPr>
          <p:cNvPr id="12" name="Textfeld 11"/>
          <p:cNvSpPr txBox="1"/>
          <p:nvPr userDrawn="1"/>
        </p:nvSpPr>
        <p:spPr>
          <a:xfrm>
            <a:off x="12352101" y="2386398"/>
            <a:ext cx="1823508" cy="1107996"/>
          </a:xfrm>
          <a:prstGeom prst="rect">
            <a:avLst/>
          </a:prstGeom>
          <a:noFill/>
        </p:spPr>
        <p:txBody>
          <a:bodyPr wrap="square" rtlCol="0">
            <a:spAutoFit/>
          </a:bodyPr>
          <a:lstStyle/>
          <a:p>
            <a:r>
              <a:rPr lang="de-DE" sz="1100" b="0" i="1" u="sng" dirty="0">
                <a:solidFill>
                  <a:schemeClr val="bg1"/>
                </a:solidFill>
                <a:latin typeface="Source Sans Pro"/>
                <a:cs typeface="Source Sans Pro"/>
              </a:rPr>
              <a:t>Untertitel</a:t>
            </a:r>
            <a:r>
              <a:rPr lang="de-DE" sz="1100" b="0" i="1" dirty="0">
                <a:solidFill>
                  <a:schemeClr val="bg1"/>
                </a:solidFill>
                <a:latin typeface="Source Sans Pro"/>
                <a:cs typeface="Source Sans Pro"/>
              </a:rPr>
              <a:t>:</a:t>
            </a:r>
            <a:r>
              <a:rPr lang="de-DE" sz="1100" b="0" i="1" baseline="0" dirty="0">
                <a:solidFill>
                  <a:schemeClr val="bg1"/>
                </a:solidFill>
                <a:latin typeface="Source Sans Pro"/>
                <a:cs typeface="Source Sans Pro"/>
              </a:rPr>
              <a:t> </a:t>
            </a:r>
          </a:p>
          <a:p>
            <a:pPr marL="171450" indent="-171450">
              <a:buFontTx/>
              <a:buChar char="-"/>
            </a:pPr>
            <a:r>
              <a:rPr lang="de-DE" sz="1100" b="0" i="0" baseline="0" dirty="0">
                <a:solidFill>
                  <a:schemeClr val="bg1"/>
                </a:solidFill>
                <a:latin typeface="Source Sans Pro Semibold"/>
                <a:cs typeface="Source Sans Pro Semibold"/>
              </a:rPr>
              <a:t>Source San Pro </a:t>
            </a:r>
            <a:r>
              <a:rPr lang="de-DE" sz="1100" b="0" i="0" baseline="0" dirty="0" err="1">
                <a:solidFill>
                  <a:schemeClr val="bg1"/>
                </a:solidFill>
                <a:latin typeface="Source Sans Pro Semibold"/>
                <a:cs typeface="Source Sans Pro Semibold"/>
              </a:rPr>
              <a:t>Semibold</a:t>
            </a:r>
            <a:endParaRPr lang="de-DE" sz="1100" b="0" i="0" baseline="0" dirty="0">
              <a:solidFill>
                <a:schemeClr val="bg1"/>
              </a:solidFill>
              <a:latin typeface="Source Sans Pro Semibold"/>
              <a:cs typeface="Source Sans Pro Semibold"/>
            </a:endParaRPr>
          </a:p>
          <a:p>
            <a:pPr marL="171450" indent="-171450">
              <a:buFontTx/>
              <a:buChar char="-"/>
            </a:pPr>
            <a:r>
              <a:rPr lang="de-DE" sz="1100" b="0" i="1" baseline="0" dirty="0">
                <a:solidFill>
                  <a:schemeClr val="bg1"/>
                </a:solidFill>
                <a:latin typeface="Source Sans Pro"/>
                <a:cs typeface="Source Sans Pro"/>
              </a:rPr>
              <a:t>17-22 PT</a:t>
            </a:r>
          </a:p>
          <a:p>
            <a:pPr marL="171450" indent="-171450">
              <a:buFontTx/>
              <a:buChar char="-"/>
            </a:pPr>
            <a:r>
              <a:rPr lang="de-DE" sz="1100" b="0" i="1" baseline="0" dirty="0">
                <a:solidFill>
                  <a:schemeClr val="bg1"/>
                </a:solidFill>
                <a:latin typeface="Source Sans Pro"/>
                <a:cs typeface="Source Sans Pro"/>
              </a:rPr>
              <a:t>Hervorhebungen in </a:t>
            </a:r>
            <a:r>
              <a:rPr lang="de-DE" sz="1100" b="0" i="0" baseline="0" dirty="0">
                <a:solidFill>
                  <a:schemeClr val="bg1"/>
                </a:solidFill>
                <a:latin typeface="Source Sans Pro Black"/>
                <a:cs typeface="Source Sans Pro Black"/>
              </a:rPr>
              <a:t>Source San Pro Black</a:t>
            </a:r>
          </a:p>
        </p:txBody>
      </p:sp>
      <p:sp>
        <p:nvSpPr>
          <p:cNvPr id="2" name="Titel 1"/>
          <p:cNvSpPr>
            <a:spLocks noGrp="1"/>
          </p:cNvSpPr>
          <p:nvPr>
            <p:ph type="title" hasCustomPrompt="1"/>
          </p:nvPr>
        </p:nvSpPr>
        <p:spPr>
          <a:xfrm>
            <a:off x="675861" y="1216381"/>
            <a:ext cx="11220174" cy="974369"/>
          </a:xfrm>
        </p:spPr>
        <p:txBody>
          <a:bodyPr/>
          <a:lstStyle/>
          <a:p>
            <a:r>
              <a:rPr lang="de-DE" dirty="0"/>
              <a:t>Text-/Bildfolie Überschrift Source </a:t>
            </a:r>
            <a:r>
              <a:rPr lang="de-DE" dirty="0" err="1"/>
              <a:t>Bold</a:t>
            </a:r>
            <a:r>
              <a:rPr lang="de-DE" dirty="0"/>
              <a:t> 25-28 </a:t>
            </a:r>
            <a:r>
              <a:rPr lang="de-DE" dirty="0" err="1"/>
              <a:t>pt</a:t>
            </a:r>
            <a:r>
              <a:rPr lang="de-DE" dirty="0"/>
              <a:t> (keine Versalien)                         über 3 Zeilen</a:t>
            </a:r>
          </a:p>
        </p:txBody>
      </p:sp>
    </p:spTree>
    <p:extLst>
      <p:ext uri="{BB962C8B-B14F-4D97-AF65-F5344CB8AC3E}">
        <p14:creationId xmlns:p14="http://schemas.microsoft.com/office/powerpoint/2010/main" val="93565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folie ohne Text">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a:xfrm>
            <a:off x="1" y="1200150"/>
            <a:ext cx="11909286" cy="5015119"/>
          </a:xfrm>
          <a:solidFill>
            <a:srgbClr val="BFBFBF">
              <a:alpha val="70000"/>
            </a:srgbClr>
          </a:solidFill>
          <a:ln>
            <a:noFill/>
          </a:ln>
        </p:spPr>
        <p:txBody>
          <a:bodyPr/>
          <a:lstStyle>
            <a:lvl1pPr algn="ctr">
              <a:defRPr sz="2000"/>
            </a:lvl1pPr>
          </a:lstStyle>
          <a:p>
            <a:endParaRPr lang="de-DE" dirty="0"/>
          </a:p>
          <a:p>
            <a:endParaRPr lang="de-DE" dirty="0"/>
          </a:p>
          <a:p>
            <a:r>
              <a:rPr lang="de-DE" dirty="0"/>
              <a:t>Platz um ein BILD einzufügen</a:t>
            </a:r>
          </a:p>
        </p:txBody>
      </p:sp>
    </p:spTree>
    <p:extLst>
      <p:ext uri="{BB962C8B-B14F-4D97-AF65-F5344CB8AC3E}">
        <p14:creationId xmlns:p14="http://schemas.microsoft.com/office/powerpoint/2010/main" val="302097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ABC5E580-F9F3-4A3B-8167-1AED32D14181}"/>
              </a:ext>
            </a:extLst>
          </p:cNvPr>
          <p:cNvSpPr>
            <a:spLocks noGrp="1"/>
          </p:cNvSpPr>
          <p:nvPr>
            <p:ph type="pic" sz="quarter" idx="13"/>
          </p:nvPr>
        </p:nvSpPr>
        <p:spPr>
          <a:xfrm>
            <a:off x="3684020" y="2710009"/>
            <a:ext cx="4679735" cy="3228886"/>
          </a:xfrm>
          <a:solidFill>
            <a:schemeClr val="bg1">
              <a:lumMod val="75000"/>
              <a:alpha val="70000"/>
            </a:schemeClr>
          </a:solidFill>
          <a:ln>
            <a:solidFill>
              <a:schemeClr val="bg1">
                <a:lumMod val="75000"/>
              </a:schemeClr>
            </a:solidFill>
          </a:ln>
        </p:spPr>
        <p:txBody>
          <a:bodyPr>
            <a:normAutofit/>
          </a:bodyPr>
          <a:lstStyle>
            <a:lvl1pPr algn="ctr">
              <a:defRPr sz="2000"/>
            </a:lvl1pPr>
          </a:lstStyle>
          <a:p>
            <a:endParaRPr lang="de-DE" dirty="0"/>
          </a:p>
          <a:p>
            <a:endParaRPr lang="de-DE" dirty="0"/>
          </a:p>
          <a:p>
            <a:r>
              <a:rPr lang="de-DE" dirty="0"/>
              <a:t>Platz um ein BILD einzufügen</a:t>
            </a:r>
          </a:p>
        </p:txBody>
      </p:sp>
      <p:sp>
        <p:nvSpPr>
          <p:cNvPr id="6" name="Bildplatzhalter 6">
            <a:extLst>
              <a:ext uri="{FF2B5EF4-FFF2-40B4-BE49-F238E27FC236}">
                <a16:creationId xmlns:a16="http://schemas.microsoft.com/office/drawing/2014/main" id="{DC084ADA-E49A-4FEA-A3AA-E9620DA5CDB5}"/>
              </a:ext>
            </a:extLst>
          </p:cNvPr>
          <p:cNvSpPr>
            <a:spLocks noGrp="1"/>
          </p:cNvSpPr>
          <p:nvPr>
            <p:ph type="pic" sz="quarter" idx="14"/>
          </p:nvPr>
        </p:nvSpPr>
        <p:spPr>
          <a:xfrm>
            <a:off x="4444898" y="743748"/>
            <a:ext cx="3431968" cy="2367962"/>
          </a:xfrm>
          <a:solidFill>
            <a:schemeClr val="bg1">
              <a:lumMod val="75000"/>
              <a:alpha val="70000"/>
            </a:schemeClr>
          </a:solidFill>
          <a:ln>
            <a:solidFill>
              <a:schemeClr val="bg1">
                <a:lumMod val="75000"/>
              </a:schemeClr>
            </a:solidFill>
          </a:ln>
        </p:spPr>
        <p:txBody>
          <a:bodyPr>
            <a:normAutofit/>
          </a:bodyPr>
          <a:lstStyle>
            <a:lvl1pPr algn="ctr">
              <a:defRPr sz="2000"/>
            </a:lvl1pPr>
          </a:lstStyle>
          <a:p>
            <a:endParaRPr lang="de-DE" dirty="0"/>
          </a:p>
          <a:p>
            <a:endParaRPr lang="de-DE" dirty="0"/>
          </a:p>
          <a:p>
            <a:r>
              <a:rPr lang="de-DE" dirty="0"/>
              <a:t>Platz um ein BILD einzufügen</a:t>
            </a:r>
          </a:p>
        </p:txBody>
      </p:sp>
      <p:sp>
        <p:nvSpPr>
          <p:cNvPr id="7" name="Bildplatzhalter 6">
            <a:extLst>
              <a:ext uri="{FF2B5EF4-FFF2-40B4-BE49-F238E27FC236}">
                <a16:creationId xmlns:a16="http://schemas.microsoft.com/office/drawing/2014/main" id="{8E125DC3-9E4C-4FF8-8694-8940457E0C2A}"/>
              </a:ext>
            </a:extLst>
          </p:cNvPr>
          <p:cNvSpPr>
            <a:spLocks noGrp="1"/>
          </p:cNvSpPr>
          <p:nvPr>
            <p:ph type="pic" sz="quarter" idx="15"/>
          </p:nvPr>
        </p:nvSpPr>
        <p:spPr>
          <a:xfrm>
            <a:off x="8591797" y="1349016"/>
            <a:ext cx="3230088" cy="2228670"/>
          </a:xfrm>
          <a:solidFill>
            <a:schemeClr val="bg1">
              <a:lumMod val="75000"/>
              <a:alpha val="70000"/>
            </a:schemeClr>
          </a:solidFill>
          <a:ln>
            <a:solidFill>
              <a:schemeClr val="bg1">
                <a:lumMod val="75000"/>
              </a:schemeClr>
            </a:solidFill>
          </a:ln>
        </p:spPr>
        <p:txBody>
          <a:bodyPr>
            <a:normAutofit/>
          </a:bodyPr>
          <a:lstStyle>
            <a:lvl1pPr algn="ctr">
              <a:defRPr sz="2000"/>
            </a:lvl1pPr>
          </a:lstStyle>
          <a:p>
            <a:endParaRPr lang="de-DE" dirty="0"/>
          </a:p>
          <a:p>
            <a:endParaRPr lang="de-DE" dirty="0"/>
          </a:p>
          <a:p>
            <a:r>
              <a:rPr lang="de-DE" dirty="0"/>
              <a:t>Platz um ein BILD einzufügen</a:t>
            </a:r>
          </a:p>
        </p:txBody>
      </p:sp>
      <p:sp>
        <p:nvSpPr>
          <p:cNvPr id="9" name="Bildplatzhalter 6">
            <a:extLst>
              <a:ext uri="{FF2B5EF4-FFF2-40B4-BE49-F238E27FC236}">
                <a16:creationId xmlns:a16="http://schemas.microsoft.com/office/drawing/2014/main" id="{C80071CC-4D8B-4A53-B5DD-1DE9B468D153}"/>
              </a:ext>
            </a:extLst>
          </p:cNvPr>
          <p:cNvSpPr>
            <a:spLocks noGrp="1"/>
          </p:cNvSpPr>
          <p:nvPr>
            <p:ph type="pic" sz="quarter" idx="16"/>
          </p:nvPr>
        </p:nvSpPr>
        <p:spPr>
          <a:xfrm>
            <a:off x="8591797" y="3710225"/>
            <a:ext cx="3230088" cy="2228670"/>
          </a:xfrm>
          <a:solidFill>
            <a:schemeClr val="bg1">
              <a:lumMod val="75000"/>
              <a:alpha val="70000"/>
            </a:schemeClr>
          </a:solidFill>
          <a:ln>
            <a:solidFill>
              <a:schemeClr val="bg1">
                <a:lumMod val="75000"/>
              </a:schemeClr>
            </a:solidFill>
          </a:ln>
        </p:spPr>
        <p:txBody>
          <a:bodyPr>
            <a:normAutofit/>
          </a:bodyPr>
          <a:lstStyle>
            <a:lvl1pPr algn="ctr">
              <a:defRPr sz="2000"/>
            </a:lvl1pPr>
          </a:lstStyle>
          <a:p>
            <a:endParaRPr lang="de-DE" dirty="0"/>
          </a:p>
          <a:p>
            <a:endParaRPr lang="de-DE" dirty="0"/>
          </a:p>
          <a:p>
            <a:r>
              <a:rPr lang="de-DE" dirty="0"/>
              <a:t>Platz um ein BILD einzufügen</a:t>
            </a:r>
          </a:p>
        </p:txBody>
      </p:sp>
      <p:sp>
        <p:nvSpPr>
          <p:cNvPr id="10" name="Bildplatzhalter 6">
            <a:extLst>
              <a:ext uri="{FF2B5EF4-FFF2-40B4-BE49-F238E27FC236}">
                <a16:creationId xmlns:a16="http://schemas.microsoft.com/office/drawing/2014/main" id="{36BA7CD0-BF0C-4DEB-B371-CAB7A8E85A0F}"/>
              </a:ext>
            </a:extLst>
          </p:cNvPr>
          <p:cNvSpPr>
            <a:spLocks noGrp="1"/>
          </p:cNvSpPr>
          <p:nvPr>
            <p:ph type="pic" sz="quarter" idx="17"/>
          </p:nvPr>
        </p:nvSpPr>
        <p:spPr>
          <a:xfrm>
            <a:off x="233032" y="1349016"/>
            <a:ext cx="3230088" cy="2228670"/>
          </a:xfrm>
          <a:solidFill>
            <a:schemeClr val="bg1">
              <a:lumMod val="75000"/>
              <a:alpha val="70000"/>
            </a:schemeClr>
          </a:solidFill>
          <a:ln>
            <a:solidFill>
              <a:schemeClr val="bg1">
                <a:lumMod val="75000"/>
              </a:schemeClr>
            </a:solidFill>
          </a:ln>
        </p:spPr>
        <p:txBody>
          <a:bodyPr>
            <a:normAutofit/>
          </a:bodyPr>
          <a:lstStyle>
            <a:lvl1pPr algn="ctr">
              <a:defRPr sz="2000"/>
            </a:lvl1pPr>
          </a:lstStyle>
          <a:p>
            <a:endParaRPr lang="de-DE" dirty="0"/>
          </a:p>
          <a:p>
            <a:endParaRPr lang="de-DE" dirty="0"/>
          </a:p>
          <a:p>
            <a:r>
              <a:rPr lang="de-DE" dirty="0"/>
              <a:t>Platz um ein BILD einzufügen</a:t>
            </a:r>
          </a:p>
        </p:txBody>
      </p:sp>
      <p:sp>
        <p:nvSpPr>
          <p:cNvPr id="11" name="Bildplatzhalter 6">
            <a:extLst>
              <a:ext uri="{FF2B5EF4-FFF2-40B4-BE49-F238E27FC236}">
                <a16:creationId xmlns:a16="http://schemas.microsoft.com/office/drawing/2014/main" id="{54A4171F-DF34-4884-8BB4-DA0DBB86682E}"/>
              </a:ext>
            </a:extLst>
          </p:cNvPr>
          <p:cNvSpPr>
            <a:spLocks noGrp="1"/>
          </p:cNvSpPr>
          <p:nvPr>
            <p:ph type="pic" sz="quarter" idx="18"/>
          </p:nvPr>
        </p:nvSpPr>
        <p:spPr>
          <a:xfrm>
            <a:off x="233032" y="3710225"/>
            <a:ext cx="3230088" cy="2228670"/>
          </a:xfrm>
          <a:solidFill>
            <a:schemeClr val="bg1">
              <a:lumMod val="75000"/>
              <a:alpha val="70000"/>
            </a:schemeClr>
          </a:solidFill>
          <a:ln>
            <a:solidFill>
              <a:schemeClr val="bg1">
                <a:lumMod val="75000"/>
              </a:schemeClr>
            </a:solidFill>
          </a:ln>
        </p:spPr>
        <p:txBody>
          <a:bodyPr>
            <a:normAutofit/>
          </a:bodyPr>
          <a:lstStyle>
            <a:lvl1pPr algn="ctr">
              <a:defRPr sz="2000"/>
            </a:lvl1pPr>
          </a:lstStyle>
          <a:p>
            <a:endParaRPr lang="de-DE" dirty="0"/>
          </a:p>
          <a:p>
            <a:endParaRPr lang="de-DE" dirty="0"/>
          </a:p>
          <a:p>
            <a:r>
              <a:rPr lang="de-DE" dirty="0"/>
              <a:t>Platz um ein BILD einzufügen</a:t>
            </a:r>
          </a:p>
        </p:txBody>
      </p:sp>
    </p:spTree>
    <p:extLst>
      <p:ext uri="{BB962C8B-B14F-4D97-AF65-F5344CB8AC3E}">
        <p14:creationId xmlns:p14="http://schemas.microsoft.com/office/powerpoint/2010/main" val="3536283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9.sv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8.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0.png"/><Relationship Id="rId2" Type="http://schemas.openxmlformats.org/officeDocument/2006/relationships/slideLayout" Target="../slideLayouts/slideLayout23.xml"/><Relationship Id="rId16"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5.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MASTERTITELFORMAT BEARBEITEN</a:t>
            </a:r>
          </a:p>
          <a:p>
            <a:pPr lvl="0"/>
            <a:r>
              <a:rPr lang="de-DE" dirty="0"/>
              <a:t>Zweite Ebene</a:t>
            </a:r>
          </a:p>
          <a:p>
            <a:pPr lvl="0"/>
            <a:r>
              <a:rPr lang="de-DE" dirty="0"/>
              <a:t>Dritte Ebene</a:t>
            </a:r>
          </a:p>
          <a:p>
            <a:pPr lvl="0"/>
            <a:r>
              <a:rPr lang="de-DE" dirty="0"/>
              <a:t>Vierte Ebene</a:t>
            </a:r>
          </a:p>
          <a:p>
            <a:pPr lvl="0"/>
            <a:r>
              <a:rPr lang="de-DE" dirty="0"/>
              <a:t>Fünfte Ebene</a:t>
            </a:r>
          </a:p>
        </p:txBody>
      </p:sp>
      <p:pic>
        <p:nvPicPr>
          <p:cNvPr id="5" name="Bild 4" descr="BA-Sachsen_Kampagnenlogo_4C.eps">
            <a:extLst>
              <a:ext uri="{FF2B5EF4-FFF2-40B4-BE49-F238E27FC236}">
                <a16:creationId xmlns:a16="http://schemas.microsoft.com/office/drawing/2014/main" id="{53C7E510-9D85-4116-897D-3F37519538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307727"/>
            <a:ext cx="1370354" cy="708403"/>
          </a:xfrm>
          <a:prstGeom prst="rect">
            <a:avLst/>
          </a:prstGeom>
        </p:spPr>
      </p:pic>
      <p:pic>
        <p:nvPicPr>
          <p:cNvPr id="6" name="Bild 1" descr="BA-Sachsen-Logo_RGB_RZ.jpg">
            <a:extLst>
              <a:ext uri="{FF2B5EF4-FFF2-40B4-BE49-F238E27FC236}">
                <a16:creationId xmlns:a16="http://schemas.microsoft.com/office/drawing/2014/main" id="{7064750E-8373-4CD8-B408-F7492770345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1244" y="423453"/>
            <a:ext cx="2181740" cy="476950"/>
          </a:xfrm>
          <a:prstGeom prst="rect">
            <a:avLst/>
          </a:prstGeom>
        </p:spPr>
      </p:pic>
    </p:spTree>
    <p:extLst>
      <p:ext uri="{BB962C8B-B14F-4D97-AF65-F5344CB8AC3E}">
        <p14:creationId xmlns:p14="http://schemas.microsoft.com/office/powerpoint/2010/main" val="435988517"/>
      </p:ext>
    </p:extLst>
  </p:cSld>
  <p:clrMap bg1="lt1" tx1="dk1" bg2="lt2" tx2="dk2" accent1="accent1" accent2="accent2" accent3="accent3" accent4="accent4" accent5="accent5" accent6="accent6" hlink="hlink" folHlink="folHlink"/>
  <p:sldLayoutIdLst>
    <p:sldLayoutId id="2147483649" r:id="rId1"/>
    <p:sldLayoutId id="2147483668" r:id="rId2"/>
  </p:sldLayoutIdLst>
  <p:txStyles>
    <p:titleStyle>
      <a:lvl1pPr algn="l" defTabSz="457200" rtl="0" eaLnBrk="1" latinLnBrk="0" hangingPunct="1">
        <a:spcBef>
          <a:spcPct val="0"/>
        </a:spcBef>
        <a:buNone/>
        <a:defRPr sz="4000" b="1" i="0" kern="1200" baseline="0">
          <a:solidFill>
            <a:schemeClr val="bg1"/>
          </a:solidFill>
          <a:latin typeface="Source Sans Pro"/>
          <a:ea typeface="+mj-ea"/>
          <a:cs typeface="Source Sans Pro"/>
        </a:defRPr>
      </a:lvl1pPr>
    </p:titleStyle>
    <p:bodyStyle>
      <a:lvl1pPr marL="0" indent="0" algn="l" defTabSz="457200" rtl="0" eaLnBrk="1" latinLnBrk="0" hangingPunct="1">
        <a:spcBef>
          <a:spcPts val="0"/>
        </a:spcBef>
        <a:spcAft>
          <a:spcPts val="0"/>
        </a:spcAft>
        <a:buFont typeface="Arial"/>
        <a:buNone/>
        <a:defRPr sz="2100" b="0" i="0" kern="1200" baseline="0">
          <a:solidFill>
            <a:srgbClr val="FFFFFF"/>
          </a:solidFill>
          <a:latin typeface="Source Sans Pro Semibold"/>
          <a:ea typeface="+mn-ea"/>
          <a:cs typeface="Source Sans Pro Semibold"/>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74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599" y="1404731"/>
            <a:ext cx="11277527" cy="472143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Bild 4" descr="BA-Sachsen_Kampagnenlogo_4C.eps">
            <a:extLst>
              <a:ext uri="{FF2B5EF4-FFF2-40B4-BE49-F238E27FC236}">
                <a16:creationId xmlns:a16="http://schemas.microsoft.com/office/drawing/2014/main" id="{07D3AD3E-F64A-4389-A9B9-4EE328EC79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307727"/>
            <a:ext cx="1370354" cy="708403"/>
          </a:xfrm>
          <a:prstGeom prst="rect">
            <a:avLst/>
          </a:prstGeom>
        </p:spPr>
      </p:pic>
      <p:pic>
        <p:nvPicPr>
          <p:cNvPr id="6" name="Bild 1" descr="BA-Sachsen-Logo_RGB_RZ.jpg">
            <a:extLst>
              <a:ext uri="{FF2B5EF4-FFF2-40B4-BE49-F238E27FC236}">
                <a16:creationId xmlns:a16="http://schemas.microsoft.com/office/drawing/2014/main" id="{0F1315BA-4511-458D-A444-DA65329DAD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1244" y="423453"/>
            <a:ext cx="2181740" cy="476950"/>
          </a:xfrm>
          <a:prstGeom prst="rect">
            <a:avLst/>
          </a:prstGeom>
        </p:spPr>
      </p:pic>
    </p:spTree>
    <p:extLst>
      <p:ext uri="{BB962C8B-B14F-4D97-AF65-F5344CB8AC3E}">
        <p14:creationId xmlns:p14="http://schemas.microsoft.com/office/powerpoint/2010/main" val="3949349175"/>
      </p:ext>
    </p:extLst>
  </p:cSld>
  <p:clrMap bg1="lt1" tx1="dk1" bg2="lt2" tx2="dk2" accent1="accent1" accent2="accent2" accent3="accent3" accent4="accent4" accent5="accent5" accent6="accent6" hlink="hlink" folHlink="folHlink"/>
  <p:sldLayoutIdLst>
    <p:sldLayoutId id="2147483666" r:id="rId1"/>
    <p:sldLayoutId id="2147483675" r:id="rId2"/>
  </p:sldLayoutIdLst>
  <p:txStyles>
    <p:titleStyle>
      <a:lvl1pPr algn="l" defTabSz="457200" rtl="0" eaLnBrk="1" latinLnBrk="0" hangingPunct="1">
        <a:spcBef>
          <a:spcPct val="0"/>
        </a:spcBef>
        <a:buNone/>
        <a:defRPr sz="4000" b="1" i="0" kern="1200">
          <a:solidFill>
            <a:schemeClr val="bg1"/>
          </a:solidFill>
          <a:latin typeface="Source Sans Pro"/>
          <a:ea typeface="+mj-ea"/>
          <a:cs typeface="Source Sans Pro"/>
        </a:defRPr>
      </a:lvl1pPr>
    </p:titleStyle>
    <p:bodyStyle>
      <a:lvl1pPr marL="0" indent="0" algn="l" defTabSz="457200" rtl="0" eaLnBrk="1" latinLnBrk="0" hangingPunct="1">
        <a:spcBef>
          <a:spcPct val="20000"/>
        </a:spcBef>
        <a:buFont typeface="Arial"/>
        <a:buNone/>
        <a:defRPr sz="2100" b="0" i="0" kern="1200">
          <a:solidFill>
            <a:srgbClr val="09497D"/>
          </a:solidFill>
          <a:latin typeface="Source Sans Pro Semibold"/>
          <a:ea typeface="+mn-ea"/>
          <a:cs typeface="Source Sans Pro Semibold"/>
        </a:defRPr>
      </a:lvl1pPr>
      <a:lvl2pPr marL="742950" indent="-28575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2pPr>
      <a:lvl3pPr marL="11430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3pPr>
      <a:lvl4pPr marL="16002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4pPr>
      <a:lvl5pPr marL="20574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749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95324" y="1199112"/>
            <a:ext cx="11191801" cy="1058176"/>
          </a:xfrm>
          <a:prstGeom prst="rect">
            <a:avLst/>
          </a:prstGeom>
        </p:spPr>
        <p:txBody>
          <a:bodyPr vert="horz" lIns="0" tIns="45720" rIns="91440" bIns="45720" rtlCol="0" anchor="ctr">
            <a:noAutofit/>
          </a:bodyPr>
          <a:lstStyle/>
          <a:p>
            <a:r>
              <a:rPr lang="de-DE" dirty="0"/>
              <a:t>Mastertitelformat bearbeiten</a:t>
            </a:r>
          </a:p>
        </p:txBody>
      </p:sp>
      <p:sp>
        <p:nvSpPr>
          <p:cNvPr id="3" name="Textplatzhalter 2"/>
          <p:cNvSpPr>
            <a:spLocks noGrp="1"/>
          </p:cNvSpPr>
          <p:nvPr>
            <p:ph type="body" idx="1"/>
          </p:nvPr>
        </p:nvSpPr>
        <p:spPr>
          <a:xfrm>
            <a:off x="695325" y="2323748"/>
            <a:ext cx="11191799" cy="3846866"/>
          </a:xfrm>
          <a:prstGeom prst="rect">
            <a:avLst/>
          </a:prstGeom>
        </p:spPr>
        <p:txBody>
          <a:bodyPr vert="horz" lIns="0" tIns="45720" rIns="91440" bIns="45720" rtlCol="0">
            <a:noAutofit/>
          </a:bodyPr>
          <a:lstStyle/>
          <a:p>
            <a:pPr marL="268288" marR="0" lvl="4" indent="-268288" algn="l" defTabSz="457200" rtl="0" eaLnBrk="1" fontAlgn="auto" latinLnBrk="0" hangingPunct="1">
              <a:lnSpc>
                <a:spcPct val="100000"/>
              </a:lnSpc>
              <a:spcBef>
                <a:spcPct val="20000"/>
              </a:spcBef>
              <a:spcAft>
                <a:spcPts val="0"/>
              </a:spcAft>
              <a:buClrTx/>
              <a:buSzTx/>
              <a:buFont typeface="Arial"/>
              <a:buChar char="»"/>
              <a:tabLst>
                <a:tab pos="268288" algn="l"/>
                <a:tab pos="984250" algn="l"/>
              </a:tabLst>
              <a:defRPr/>
            </a:pPr>
            <a:r>
              <a:rPr lang="de-DE" dirty="0"/>
              <a:t>Mastertextformat bearbeiten</a:t>
            </a:r>
          </a:p>
          <a:p>
            <a:pPr marL="268288" marR="0" lvl="4" indent="-268288" algn="l" defTabSz="457200" rtl="0" eaLnBrk="1" fontAlgn="auto" latinLnBrk="0" hangingPunct="1">
              <a:lnSpc>
                <a:spcPct val="100000"/>
              </a:lnSpc>
              <a:spcBef>
                <a:spcPct val="20000"/>
              </a:spcBef>
              <a:spcAft>
                <a:spcPts val="0"/>
              </a:spcAft>
              <a:buClrTx/>
              <a:buSzTx/>
              <a:buFont typeface="Arial"/>
              <a:buChar char="»"/>
              <a:tabLst>
                <a:tab pos="268288" algn="l"/>
                <a:tab pos="984250" algn="l"/>
              </a:tabLst>
              <a:defRPr/>
            </a:pPr>
            <a:endParaRPr lang="de-DE" dirty="0"/>
          </a:p>
          <a:p>
            <a:pPr marL="268288" marR="0" lvl="4" indent="-268288" algn="l" defTabSz="457200" rtl="0" eaLnBrk="1" fontAlgn="auto" latinLnBrk="0" hangingPunct="1">
              <a:lnSpc>
                <a:spcPct val="100000"/>
              </a:lnSpc>
              <a:spcBef>
                <a:spcPct val="20000"/>
              </a:spcBef>
              <a:spcAft>
                <a:spcPts val="0"/>
              </a:spcAft>
              <a:buClrTx/>
              <a:buSzTx/>
              <a:buFont typeface="Arial"/>
              <a:buChar char="»"/>
              <a:tabLst>
                <a:tab pos="268288" algn="l"/>
                <a:tab pos="984250" algn="l"/>
              </a:tabLst>
              <a:defRPr/>
            </a:pPr>
            <a:endParaRPr lang="de-DE" dirty="0"/>
          </a:p>
        </p:txBody>
      </p:sp>
      <p:sp>
        <p:nvSpPr>
          <p:cNvPr id="5" name="Rechteck 4"/>
          <p:cNvSpPr/>
          <p:nvPr userDrawn="1"/>
        </p:nvSpPr>
        <p:spPr>
          <a:xfrm>
            <a:off x="1073250" y="6464073"/>
            <a:ext cx="240000" cy="36000"/>
          </a:xfrm>
          <a:prstGeom prst="rect">
            <a:avLst/>
          </a:prstGeom>
          <a:solidFill>
            <a:srgbClr val="009EE3"/>
          </a:solidFill>
          <a:ln>
            <a:solidFill>
              <a:srgbClr val="009E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8" name="Datumsplatzhalter 3"/>
          <p:cNvSpPr txBox="1">
            <a:spLocks/>
          </p:cNvSpPr>
          <p:nvPr userDrawn="1"/>
        </p:nvSpPr>
        <p:spPr>
          <a:xfrm>
            <a:off x="1221824" y="6397613"/>
            <a:ext cx="5865564" cy="158750"/>
          </a:xfrm>
          <a:prstGeom prst="rect">
            <a:avLst/>
          </a:prstGeom>
        </p:spPr>
        <p:txBody>
          <a:bodyPr vert="horz" lIns="91440" tIns="45720" rIns="91440" bIns="45720" rtlCol="0" anchor="ctr"/>
          <a:lstStyle>
            <a:defPPr>
              <a:defRPr lang="de-DE"/>
            </a:defPPr>
            <a:lvl1pPr marL="0" algn="r" defTabSz="457200" rtl="0" eaLnBrk="1" latinLnBrk="0" hangingPunct="1">
              <a:defRPr sz="700" b="0" i="0" kern="1200">
                <a:solidFill>
                  <a:schemeClr val="tx1"/>
                </a:solidFill>
                <a:latin typeface="Source Sans Pro Semibold"/>
                <a:ea typeface="+mn-ea"/>
                <a:cs typeface="Source Sans Pro Semibol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700" dirty="0"/>
              <a:t> </a:t>
            </a:r>
            <a:r>
              <a:rPr lang="de-DE" sz="800" dirty="0"/>
              <a:t>Das duale praxisintegrierte Studium an der Berufsakademie Sachsen</a:t>
            </a:r>
            <a:endParaRPr lang="de-DE" sz="700" dirty="0"/>
          </a:p>
        </p:txBody>
      </p:sp>
      <p:sp>
        <p:nvSpPr>
          <p:cNvPr id="9" name="Datumsplatzhalter 3"/>
          <p:cNvSpPr txBox="1">
            <a:spLocks/>
          </p:cNvSpPr>
          <p:nvPr userDrawn="1"/>
        </p:nvSpPr>
        <p:spPr>
          <a:xfrm>
            <a:off x="345354" y="6397613"/>
            <a:ext cx="780655" cy="158750"/>
          </a:xfrm>
          <a:prstGeom prst="rect">
            <a:avLst/>
          </a:prstGeom>
        </p:spPr>
        <p:txBody>
          <a:bodyPr vert="horz" lIns="91440" tIns="45720" rIns="91440" bIns="45720" rtlCol="0" anchor="ctr"/>
          <a:lstStyle>
            <a:defPPr>
              <a:defRPr lang="de-DE"/>
            </a:defPPr>
            <a:lvl1pPr marL="0" algn="r" defTabSz="457200" rtl="0" eaLnBrk="1" latinLnBrk="0" hangingPunct="1">
              <a:defRPr sz="700" b="0" i="0" kern="1200">
                <a:solidFill>
                  <a:schemeClr val="tx1"/>
                </a:solidFill>
                <a:latin typeface="Source Sans Pro Semibold"/>
                <a:ea typeface="+mn-ea"/>
                <a:cs typeface="Source Sans Pro Semibol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700" dirty="0"/>
              <a:t> Seite </a:t>
            </a:r>
            <a:fld id="{271ABF1C-C1A3-D043-AC1E-6291BE5E673D}" type="slidenum">
              <a:rPr lang="de-DE" sz="700" smtClean="0"/>
              <a:pPr algn="r"/>
              <a:t>‹Nr.›</a:t>
            </a:fld>
            <a:endParaRPr lang="de-DE" sz="700" dirty="0"/>
          </a:p>
        </p:txBody>
      </p:sp>
      <p:sp>
        <p:nvSpPr>
          <p:cNvPr id="4" name="Textfeld 3">
            <a:extLst>
              <a:ext uri="{FF2B5EF4-FFF2-40B4-BE49-F238E27FC236}">
                <a16:creationId xmlns:a16="http://schemas.microsoft.com/office/drawing/2014/main" id="{0B42CED2-1509-46F8-93AD-7D12B3C30D0C}"/>
              </a:ext>
            </a:extLst>
          </p:cNvPr>
          <p:cNvSpPr txBox="1"/>
          <p:nvPr userDrawn="1"/>
        </p:nvSpPr>
        <p:spPr>
          <a:xfrm>
            <a:off x="8697839" y="6316360"/>
            <a:ext cx="3242289" cy="369332"/>
          </a:xfrm>
          <a:prstGeom prst="rect">
            <a:avLst/>
          </a:prstGeom>
          <a:noFill/>
        </p:spPr>
        <p:txBody>
          <a:bodyPr wrap="square" rtlCol="0">
            <a:spAutoFit/>
          </a:bodyPr>
          <a:lstStyle/>
          <a:p>
            <a:pPr algn="r"/>
            <a:r>
              <a:rPr lang="de-DE" b="1" i="0" dirty="0">
                <a:latin typeface="Source Sans Pro" panose="020B0503030403020204" pitchFamily="34" charset="0"/>
                <a:ea typeface="Source Sans Pro" panose="020B0503030403020204" pitchFamily="34" charset="0"/>
              </a:rPr>
              <a:t>ba-sachsen.de</a:t>
            </a:r>
          </a:p>
        </p:txBody>
      </p:sp>
      <p:pic>
        <p:nvPicPr>
          <p:cNvPr id="10" name="Bild 4" descr="BA-Sachsen_Kampagnenlogo_4C.eps">
            <a:extLst>
              <a:ext uri="{FF2B5EF4-FFF2-40B4-BE49-F238E27FC236}">
                <a16:creationId xmlns:a16="http://schemas.microsoft.com/office/drawing/2014/main" id="{EC99349E-7B97-43C4-B31C-F5E37EA6C7E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307727"/>
            <a:ext cx="1370354" cy="708403"/>
          </a:xfrm>
          <a:prstGeom prst="rect">
            <a:avLst/>
          </a:prstGeom>
        </p:spPr>
      </p:pic>
      <p:pic>
        <p:nvPicPr>
          <p:cNvPr id="13" name="Bild 1" descr="BA-Sachsen-Logo_RGB_RZ.jpg">
            <a:extLst>
              <a:ext uri="{FF2B5EF4-FFF2-40B4-BE49-F238E27FC236}">
                <a16:creationId xmlns:a16="http://schemas.microsoft.com/office/drawing/2014/main" id="{0E05B85A-F9DF-48AB-8D4E-3131D368FF3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91244" y="423453"/>
            <a:ext cx="2181740" cy="476950"/>
          </a:xfrm>
          <a:prstGeom prst="rect">
            <a:avLst/>
          </a:prstGeom>
        </p:spPr>
      </p:pic>
    </p:spTree>
    <p:extLst>
      <p:ext uri="{BB962C8B-B14F-4D97-AF65-F5344CB8AC3E}">
        <p14:creationId xmlns:p14="http://schemas.microsoft.com/office/powerpoint/2010/main" val="20910002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702" r:id="rId5"/>
  </p:sldLayoutIdLst>
  <p:txStyles>
    <p:titleStyle>
      <a:lvl1pPr algn="l" defTabSz="457200" rtl="0" eaLnBrk="1" latinLnBrk="0" hangingPunct="1">
        <a:spcBef>
          <a:spcPct val="0"/>
        </a:spcBef>
        <a:buNone/>
        <a:defRPr sz="2800" b="1" i="0" kern="1200">
          <a:solidFill>
            <a:srgbClr val="09497D"/>
          </a:solidFill>
          <a:latin typeface="Source Sans Pro"/>
          <a:ea typeface="+mj-ea"/>
          <a:cs typeface="Source Sans Pro"/>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2200" b="0" i="0" kern="1200">
          <a:solidFill>
            <a:schemeClr val="tx1"/>
          </a:solidFill>
          <a:latin typeface="Source Sans Pro Semibold"/>
          <a:ea typeface="+mn-ea"/>
          <a:cs typeface="Source Sans Pro Semibold"/>
        </a:defRPr>
      </a:lvl1pPr>
      <a:lvl2pPr marL="457200" indent="0" algn="l" defTabSz="457200" rtl="0" eaLnBrk="1" latinLnBrk="0" hangingPunct="1">
        <a:spcBef>
          <a:spcPct val="20000"/>
        </a:spcBef>
        <a:buFont typeface="Arial"/>
        <a:buNone/>
        <a:defRPr sz="1700" b="0" i="0" kern="1200">
          <a:solidFill>
            <a:schemeClr val="tx1"/>
          </a:solidFill>
          <a:latin typeface="Source Sans Pro Semibold"/>
          <a:ea typeface="+mn-ea"/>
          <a:cs typeface="Source Sans Pro Semibold"/>
        </a:defRPr>
      </a:lvl2pPr>
      <a:lvl3pPr marL="1143000" indent="-228600" algn="l" defTabSz="457200" rtl="0" eaLnBrk="1" latinLnBrk="0" hangingPunct="1">
        <a:spcBef>
          <a:spcPct val="20000"/>
        </a:spcBef>
        <a:buFont typeface="Arial"/>
        <a:buChar char="•"/>
        <a:defRPr sz="1700" b="0" i="0" kern="1200">
          <a:solidFill>
            <a:schemeClr val="tx1"/>
          </a:solidFill>
          <a:latin typeface="Source Sans Pro Semibold"/>
          <a:ea typeface="+mn-ea"/>
          <a:cs typeface="Source Sans Pro Semibold"/>
        </a:defRPr>
      </a:lvl3pPr>
      <a:lvl4pPr marL="1371600" indent="0" algn="l" defTabSz="457200" rtl="0" eaLnBrk="1" latinLnBrk="0" hangingPunct="1">
        <a:spcBef>
          <a:spcPct val="20000"/>
        </a:spcBef>
        <a:buFont typeface="Arial"/>
        <a:buNone/>
        <a:defRPr sz="1700" b="0" i="0" kern="1200">
          <a:solidFill>
            <a:schemeClr val="tx1"/>
          </a:solidFill>
          <a:latin typeface="Source Sans Pro Semibold"/>
          <a:ea typeface="+mn-ea"/>
          <a:cs typeface="Source Sans Pro Semibold"/>
        </a:defRPr>
      </a:lvl4pPr>
      <a:lvl5pPr marL="342900" marR="0" indent="-342900" algn="l" defTabSz="457200" rtl="0" eaLnBrk="1" fontAlgn="auto" latinLnBrk="0" hangingPunct="1">
        <a:lnSpc>
          <a:spcPct val="100000"/>
        </a:lnSpc>
        <a:spcBef>
          <a:spcPct val="20000"/>
        </a:spcBef>
        <a:spcAft>
          <a:spcPts val="0"/>
        </a:spcAft>
        <a:buClrTx/>
        <a:buSzTx/>
        <a:buFont typeface="Arial"/>
        <a:buChar char="»"/>
        <a:tabLst>
          <a:tab pos="268288" algn="l"/>
          <a:tab pos="984250" algn="l"/>
        </a:tabLst>
        <a:defRPr sz="2000" b="0" i="0" kern="1200">
          <a:solidFill>
            <a:schemeClr val="tx1"/>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userDrawn="1">
          <p15:clr>
            <a:srgbClr val="F26B43"/>
          </p15:clr>
        </p15:guide>
        <p15:guide id="2" pos="43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descr="Ein Bild, das Schrift, Grafiken, Text, Grafikdesign enthält.&#10;&#10;Automatisch generierte Beschreibung">
            <a:extLst>
              <a:ext uri="{FF2B5EF4-FFF2-40B4-BE49-F238E27FC236}">
                <a16:creationId xmlns:a16="http://schemas.microsoft.com/office/drawing/2014/main" id="{1892B047-42A7-4889-8AC3-BC894FD2C16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2248" y="260648"/>
            <a:ext cx="1815360" cy="761382"/>
          </a:xfrm>
          <a:prstGeom prst="rect">
            <a:avLst/>
          </a:prstGeom>
        </p:spPr>
      </p:pic>
      <p:pic>
        <p:nvPicPr>
          <p:cNvPr id="8" name="Grafik 7">
            <a:extLst>
              <a:ext uri="{FF2B5EF4-FFF2-40B4-BE49-F238E27FC236}">
                <a16:creationId xmlns:a16="http://schemas.microsoft.com/office/drawing/2014/main" id="{93E503A8-8347-47F4-A60A-373FB8180D59}"/>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7904137" y="404664"/>
            <a:ext cx="3982989" cy="472800"/>
          </a:xfrm>
          <a:prstGeom prst="rect">
            <a:avLst/>
          </a:prstGeom>
        </p:spPr>
      </p:pic>
      <p:sp>
        <p:nvSpPr>
          <p:cNvPr id="9" name="Rechteck 8">
            <a:extLst>
              <a:ext uri="{FF2B5EF4-FFF2-40B4-BE49-F238E27FC236}">
                <a16:creationId xmlns:a16="http://schemas.microsoft.com/office/drawing/2014/main" id="{0B3F01C6-362E-4139-98DE-5F61020FA967}"/>
              </a:ext>
            </a:extLst>
          </p:cNvPr>
          <p:cNvSpPr/>
          <p:nvPr userDrawn="1"/>
        </p:nvSpPr>
        <p:spPr>
          <a:xfrm>
            <a:off x="1073250" y="6464073"/>
            <a:ext cx="240000" cy="36000"/>
          </a:xfrm>
          <a:prstGeom prst="rect">
            <a:avLst/>
          </a:prstGeom>
          <a:solidFill>
            <a:srgbClr val="009EE3"/>
          </a:solidFill>
          <a:ln>
            <a:solidFill>
              <a:srgbClr val="009E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0" name="Datumsplatzhalter 3">
            <a:extLst>
              <a:ext uri="{FF2B5EF4-FFF2-40B4-BE49-F238E27FC236}">
                <a16:creationId xmlns:a16="http://schemas.microsoft.com/office/drawing/2014/main" id="{30C5A8BE-92B8-45E8-8EFF-0B8B3E0A1297}"/>
              </a:ext>
            </a:extLst>
          </p:cNvPr>
          <p:cNvSpPr txBox="1">
            <a:spLocks/>
          </p:cNvSpPr>
          <p:nvPr userDrawn="1"/>
        </p:nvSpPr>
        <p:spPr>
          <a:xfrm>
            <a:off x="1221824" y="6397613"/>
            <a:ext cx="5865564" cy="158750"/>
          </a:xfrm>
          <a:prstGeom prst="rect">
            <a:avLst/>
          </a:prstGeom>
        </p:spPr>
        <p:txBody>
          <a:bodyPr vert="horz" lIns="91440" tIns="45720" rIns="91440" bIns="45720" rtlCol="0" anchor="ctr"/>
          <a:lstStyle>
            <a:defPPr>
              <a:defRPr lang="de-DE"/>
            </a:defPPr>
            <a:lvl1pPr marL="0" algn="r" defTabSz="457200" rtl="0" eaLnBrk="1" latinLnBrk="0" hangingPunct="1">
              <a:defRPr sz="700" b="0" i="0" kern="1200">
                <a:solidFill>
                  <a:schemeClr val="tx1"/>
                </a:solidFill>
                <a:latin typeface="Source Sans Pro Semibold"/>
                <a:ea typeface="+mn-ea"/>
                <a:cs typeface="Source Sans Pro Semibol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700" dirty="0"/>
              <a:t> DUAL GENIAL! Studieren an der künftigen Dualen Hochschule Sachsen</a:t>
            </a:r>
          </a:p>
        </p:txBody>
      </p:sp>
      <p:sp>
        <p:nvSpPr>
          <p:cNvPr id="11" name="Datumsplatzhalter 3">
            <a:extLst>
              <a:ext uri="{FF2B5EF4-FFF2-40B4-BE49-F238E27FC236}">
                <a16:creationId xmlns:a16="http://schemas.microsoft.com/office/drawing/2014/main" id="{BBE24D7F-F726-4AF4-BA54-DCC91A3051B3}"/>
              </a:ext>
            </a:extLst>
          </p:cNvPr>
          <p:cNvSpPr txBox="1">
            <a:spLocks/>
          </p:cNvSpPr>
          <p:nvPr userDrawn="1"/>
        </p:nvSpPr>
        <p:spPr>
          <a:xfrm>
            <a:off x="345354" y="6397613"/>
            <a:ext cx="780655" cy="158750"/>
          </a:xfrm>
          <a:prstGeom prst="rect">
            <a:avLst/>
          </a:prstGeom>
        </p:spPr>
        <p:txBody>
          <a:bodyPr vert="horz" lIns="91440" tIns="45720" rIns="91440" bIns="45720" rtlCol="0" anchor="ctr"/>
          <a:lstStyle>
            <a:defPPr>
              <a:defRPr lang="de-DE"/>
            </a:defPPr>
            <a:lvl1pPr marL="0" algn="r" defTabSz="457200" rtl="0" eaLnBrk="1" latinLnBrk="0" hangingPunct="1">
              <a:defRPr sz="700" b="0" i="0" kern="1200">
                <a:solidFill>
                  <a:schemeClr val="tx1"/>
                </a:solidFill>
                <a:latin typeface="Source Sans Pro Semibold"/>
                <a:ea typeface="+mn-ea"/>
                <a:cs typeface="Source Sans Pro Semibol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700" dirty="0"/>
              <a:t> Seite </a:t>
            </a:r>
            <a:fld id="{271ABF1C-C1A3-D043-AC1E-6291BE5E673D}" type="slidenum">
              <a:rPr lang="de-DE" sz="700" smtClean="0"/>
              <a:pPr algn="r"/>
              <a:t>‹Nr.›</a:t>
            </a:fld>
            <a:endParaRPr lang="de-DE" sz="700" dirty="0"/>
          </a:p>
        </p:txBody>
      </p:sp>
      <p:sp>
        <p:nvSpPr>
          <p:cNvPr id="12" name="Bildplatzhalter 5">
            <a:extLst>
              <a:ext uri="{FF2B5EF4-FFF2-40B4-BE49-F238E27FC236}">
                <a16:creationId xmlns:a16="http://schemas.microsoft.com/office/drawing/2014/main" id="{8D63BA93-193F-4CCD-B236-B1C637FEE309}"/>
              </a:ext>
            </a:extLst>
          </p:cNvPr>
          <p:cNvSpPr txBox="1">
            <a:spLocks/>
          </p:cNvSpPr>
          <p:nvPr userDrawn="1"/>
        </p:nvSpPr>
        <p:spPr>
          <a:xfrm>
            <a:off x="0" y="1193800"/>
            <a:ext cx="11734800" cy="5059247"/>
          </a:xfrm>
          <a:prstGeom prst="rect">
            <a:avLst/>
          </a:prstGeom>
          <a:solidFill>
            <a:schemeClr val="bg1">
              <a:lumMod val="75000"/>
              <a:alpha val="70000"/>
            </a:schemeClr>
          </a:solidFill>
        </p:spPr>
        <p:txBody>
          <a:bodyPr anchor="t"/>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p>
          <a:p>
            <a:endParaRPr lang="de-DE"/>
          </a:p>
          <a:p>
            <a:r>
              <a:rPr lang="de-DE"/>
              <a:t>Platz um ein BILD einzufügen</a:t>
            </a:r>
            <a:endParaRPr lang="de-DE" dirty="0"/>
          </a:p>
        </p:txBody>
      </p:sp>
    </p:spTree>
    <p:extLst>
      <p:ext uri="{BB962C8B-B14F-4D97-AF65-F5344CB8AC3E}">
        <p14:creationId xmlns:p14="http://schemas.microsoft.com/office/powerpoint/2010/main" val="22450293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descr="Ein Bild, das Schrift, Grafiken, Text, Grafikdesign enthält.&#10;&#10;Automatisch generierte Beschreibung">
            <a:extLst>
              <a:ext uri="{FF2B5EF4-FFF2-40B4-BE49-F238E27FC236}">
                <a16:creationId xmlns:a16="http://schemas.microsoft.com/office/drawing/2014/main" id="{BFD21BAD-42F2-4ECC-8FF9-F0E164925E6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696400" y="5205862"/>
            <a:ext cx="1944216" cy="815426"/>
          </a:xfrm>
          <a:prstGeom prst="rect">
            <a:avLst/>
          </a:prstGeom>
        </p:spPr>
      </p:pic>
      <p:pic>
        <p:nvPicPr>
          <p:cNvPr id="8" name="Grafik 7" descr="Ein Bild, das Grafiken, Grafikdesign enthält.&#10;&#10;Automatisch generierte Beschreibung">
            <a:extLst>
              <a:ext uri="{FF2B5EF4-FFF2-40B4-BE49-F238E27FC236}">
                <a16:creationId xmlns:a16="http://schemas.microsoft.com/office/drawing/2014/main" id="{E45F92DA-404D-4BC6-8040-66937D03C51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40416" y="404664"/>
            <a:ext cx="1793776" cy="394631"/>
          </a:xfrm>
          <a:prstGeom prst="rect">
            <a:avLst/>
          </a:prstGeom>
        </p:spPr>
      </p:pic>
    </p:spTree>
    <p:extLst>
      <p:ext uri="{BB962C8B-B14F-4D97-AF65-F5344CB8AC3E}">
        <p14:creationId xmlns:p14="http://schemas.microsoft.com/office/powerpoint/2010/main" val="19038471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3" r:id="rId12"/>
    <p:sldLayoutId id="2147483704" r:id="rId13"/>
    <p:sldLayoutId id="214748370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4_54968907.xml"/><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mailto:Joerg.Maennicke@ba-sachsen.de"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hyperlink" Target="https://services.ba-sachsen.de/practicepartner_election/reg/test" TargetMode="External"/><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3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Screenshot, Grafikdesign, Grafiken enthält.&#10;&#10;Automatisch generierte Beschreibung">
            <a:extLst>
              <a:ext uri="{FF2B5EF4-FFF2-40B4-BE49-F238E27FC236}">
                <a16:creationId xmlns:a16="http://schemas.microsoft.com/office/drawing/2014/main" id="{3437AF86-77A9-4B31-9877-9EC42DCB94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55789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425964" y="1012708"/>
            <a:ext cx="8496580" cy="806591"/>
          </a:xfrm>
        </p:spPr>
        <p:txBody>
          <a:bodyPr/>
          <a:lstStyle/>
          <a:p>
            <a:r>
              <a:rPr lang="de-DE" sz="2400" b="1" dirty="0">
                <a:latin typeface="Source Sans Pro" panose="020B0503030403020204" pitchFamily="34" charset="0"/>
                <a:ea typeface="Source Sans Pro" panose="020B0503030403020204" pitchFamily="34" charset="0"/>
              </a:rPr>
              <a:t>Organe der zentralen Ebene: Hochschulrat (§ 91 </a:t>
            </a:r>
            <a:r>
              <a:rPr lang="de-DE" sz="2400" b="1" dirty="0" err="1">
                <a:latin typeface="Source Sans Pro" panose="020B0503030403020204" pitchFamily="34" charset="0"/>
                <a:ea typeface="Source Sans Pro" panose="020B0503030403020204" pitchFamily="34" charset="0"/>
              </a:rPr>
              <a:t>SächsHSG</a:t>
            </a:r>
            <a:r>
              <a:rPr lang="de-DE" sz="2400" b="1" dirty="0">
                <a:latin typeface="Source Sans Pro" panose="020B0503030403020204" pitchFamily="34" charset="0"/>
                <a:ea typeface="Source Sans Pro" panose="020B0503030403020204" pitchFamily="34" charset="0"/>
              </a:rPr>
              <a:t>)</a:t>
            </a:r>
            <a:br>
              <a:rPr lang="de-DE" sz="2400" b="1" dirty="0">
                <a:latin typeface="Source Sans Pro" panose="020B0503030403020204" pitchFamily="34" charset="0"/>
                <a:ea typeface="Source Sans Pro" panose="020B0503030403020204" pitchFamily="34" charset="0"/>
              </a:rPr>
            </a:br>
            <a:r>
              <a:rPr lang="de-DE" sz="2400" b="1" dirty="0">
                <a:latin typeface="Source Sans Pro" panose="020B0503030403020204" pitchFamily="34" charset="0"/>
                <a:ea typeface="Source Sans Pro" panose="020B0503030403020204" pitchFamily="34" charset="0"/>
              </a:rPr>
              <a:t>- keine Wahlen / Bestellung durch das SMWK - </a:t>
            </a:r>
          </a:p>
        </p:txBody>
      </p:sp>
      <p:sp>
        <p:nvSpPr>
          <p:cNvPr id="38" name="Textfeld 37">
            <a:extLst>
              <a:ext uri="{FF2B5EF4-FFF2-40B4-BE49-F238E27FC236}">
                <a16:creationId xmlns:a16="http://schemas.microsoft.com/office/drawing/2014/main" id="{E9AF44EF-4BCB-45E4-9F59-CA92FC1A309B}"/>
              </a:ext>
            </a:extLst>
          </p:cNvPr>
          <p:cNvSpPr txBox="1"/>
          <p:nvPr/>
        </p:nvSpPr>
        <p:spPr>
          <a:xfrm>
            <a:off x="3910278" y="2728616"/>
            <a:ext cx="7855758" cy="2334613"/>
          </a:xfrm>
          <a:prstGeom prst="rect">
            <a:avLst/>
          </a:prstGeom>
          <a:noFill/>
        </p:spPr>
        <p:txBody>
          <a:bodyPr wrap="square">
            <a:spAutoFit/>
          </a:bodyPr>
          <a:lstStyle/>
          <a:p>
            <a:pPr marL="263525" indent="-263525" algn="l">
              <a:lnSpc>
                <a:spcPct val="107000"/>
              </a:lnSpc>
              <a:spcBef>
                <a:spcPts val="800"/>
              </a:spcBef>
              <a:buFont typeface="Wingdings" panose="05000000000000000000" pitchFamily="2" charset="2"/>
              <a:buChar char="§"/>
            </a:pPr>
            <a:r>
              <a:rPr lang="de-DE" sz="1600" dirty="0">
                <a:solidFill>
                  <a:srgbClr val="0E4A7D"/>
                </a:solidFill>
                <a:latin typeface="Source Sans Pro" panose="020B0503030403020204" pitchFamily="34" charset="0"/>
                <a:ea typeface="Source Sans Pro" panose="020B0503030403020204" pitchFamily="34" charset="0"/>
              </a:rPr>
              <a:t>3 Mitglieder oder Angehörige der Hochschule benannt durch den Senat </a:t>
            </a:r>
          </a:p>
          <a:p>
            <a:pPr marL="263525" indent="-263525" algn="l">
              <a:lnSpc>
                <a:spcPct val="107000"/>
              </a:lnSpc>
              <a:spcBef>
                <a:spcPts val="800"/>
              </a:spcBef>
              <a:buFont typeface="Wingdings" panose="05000000000000000000" pitchFamily="2" charset="2"/>
              <a:buChar char="§"/>
            </a:pPr>
            <a:r>
              <a:rPr lang="de-DE" sz="1600" dirty="0">
                <a:solidFill>
                  <a:srgbClr val="0E4A7D"/>
                </a:solidFill>
                <a:latin typeface="Source Sans Pro" panose="020B0503030403020204" pitchFamily="34" charset="0"/>
                <a:ea typeface="Source Sans Pro" panose="020B0503030403020204" pitchFamily="34" charset="0"/>
              </a:rPr>
              <a:t>4 Vertreter Duale Praxispartner (= 4 Vorsitzende der Erweiterten Studienakademieräte –</a:t>
            </a:r>
            <a:r>
              <a:rPr lang="de-DE" sz="1600" dirty="0">
                <a:solidFill>
                  <a:srgbClr val="0E4A7D"/>
                </a:solidFill>
                <a:highlight>
                  <a:srgbClr val="FFFF00"/>
                </a:highlight>
                <a:latin typeface="Source Sans Pro" panose="020B0503030403020204" pitchFamily="34" charset="0"/>
                <a:ea typeface="Source Sans Pro" panose="020B0503030403020204" pitchFamily="34" charset="0"/>
              </a:rPr>
              <a:t>Standort Glauchau: Herr Dr. Lässig / SITEC Industrietechnologie GmbH</a:t>
            </a:r>
            <a:r>
              <a:rPr lang="de-DE" sz="1600" dirty="0">
                <a:solidFill>
                  <a:srgbClr val="0E4A7D"/>
                </a:solidFill>
                <a:latin typeface="Source Sans Pro" panose="020B0503030403020204" pitchFamily="34" charset="0"/>
                <a:ea typeface="Source Sans Pro" panose="020B0503030403020204" pitchFamily="34" charset="0"/>
              </a:rPr>
              <a:t>)</a:t>
            </a:r>
          </a:p>
          <a:p>
            <a:pPr marL="285750" indent="-285750" algn="l">
              <a:lnSpc>
                <a:spcPct val="107000"/>
              </a:lnSpc>
              <a:spcBef>
                <a:spcPts val="800"/>
              </a:spcBef>
              <a:buFont typeface="Wingdings" panose="05000000000000000000" pitchFamily="2" charset="2"/>
              <a:buChar char="§"/>
            </a:pPr>
            <a:r>
              <a:rPr lang="de-DE" sz="1600" dirty="0">
                <a:solidFill>
                  <a:srgbClr val="0E4A7D"/>
                </a:solidFill>
                <a:latin typeface="Source Sans Pro" panose="020B0503030403020204" pitchFamily="34" charset="0"/>
                <a:ea typeface="Source Sans Pro" panose="020B0503030403020204" pitchFamily="34" charset="0"/>
              </a:rPr>
              <a:t>4 externe Persönlichkeiten (benannt durch das SMWK)</a:t>
            </a:r>
          </a:p>
          <a:p>
            <a:pPr algn="l" defTabSz="263525">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	(</a:t>
            </a:r>
            <a:r>
              <a:rPr lang="de-DE" sz="1600" dirty="0">
                <a:solidFill>
                  <a:srgbClr val="0E4A7D"/>
                </a:solidFill>
                <a:highlight>
                  <a:srgbClr val="FFFF00"/>
                </a:highlight>
                <a:latin typeface="Source Sans Pro" panose="020B0503030403020204" pitchFamily="34" charset="0"/>
                <a:ea typeface="Source Sans Pro" panose="020B0503030403020204" pitchFamily="34" charset="0"/>
              </a:rPr>
              <a:t>Vorschlag </a:t>
            </a:r>
            <a:r>
              <a:rPr lang="de-DE" sz="1600" dirty="0" err="1">
                <a:solidFill>
                  <a:srgbClr val="0E4A7D"/>
                </a:solidFill>
                <a:highlight>
                  <a:srgbClr val="FFFF00"/>
                </a:highlight>
                <a:latin typeface="Source Sans Pro" panose="020B0503030403020204" pitchFamily="34" charset="0"/>
                <a:ea typeface="Source Sans Pro" panose="020B0503030403020204" pitchFamily="34" charset="0"/>
              </a:rPr>
              <a:t>StA</a:t>
            </a:r>
            <a:r>
              <a:rPr lang="de-DE" sz="1600" dirty="0">
                <a:solidFill>
                  <a:srgbClr val="0E4A7D"/>
                </a:solidFill>
                <a:highlight>
                  <a:srgbClr val="FFFF00"/>
                </a:highlight>
                <a:latin typeface="Source Sans Pro" panose="020B0503030403020204" pitchFamily="34" charset="0"/>
                <a:ea typeface="Source Sans Pro" panose="020B0503030403020204" pitchFamily="34" charset="0"/>
              </a:rPr>
              <a:t> Glauchau: Frau Dr. Britta Böhme-</a:t>
            </a:r>
            <a:r>
              <a:rPr lang="de-DE" sz="1600" dirty="0" err="1">
                <a:solidFill>
                  <a:srgbClr val="0E4A7D"/>
                </a:solidFill>
                <a:highlight>
                  <a:srgbClr val="FFFF00"/>
                </a:highlight>
                <a:latin typeface="Source Sans Pro" panose="020B0503030403020204" pitchFamily="34" charset="0"/>
                <a:ea typeface="Source Sans Pro" panose="020B0503030403020204" pitchFamily="34" charset="0"/>
              </a:rPr>
              <a:t>Hrushchack</a:t>
            </a:r>
            <a:r>
              <a:rPr lang="de-DE" sz="1600" dirty="0">
                <a:solidFill>
                  <a:srgbClr val="0E4A7D"/>
                </a:solidFill>
                <a:highlight>
                  <a:srgbClr val="FFFF00"/>
                </a:highlight>
                <a:latin typeface="Source Sans Pro" panose="020B0503030403020204" pitchFamily="34" charset="0"/>
                <a:ea typeface="Source Sans Pro" panose="020B0503030403020204" pitchFamily="34" charset="0"/>
              </a:rPr>
              <a:t> / DHL Hub Leipzig GmbH; </a:t>
            </a:r>
            <a:r>
              <a:rPr lang="de-DE" sz="1600" dirty="0">
                <a:solidFill>
                  <a:srgbClr val="0E4A7D"/>
                </a:solidFill>
                <a:latin typeface="Source Sans Pro" panose="020B0503030403020204" pitchFamily="34" charset="0"/>
                <a:ea typeface="Source Sans Pro" panose="020B0503030403020204" pitchFamily="34" charset="0"/>
              </a:rPr>
              <a:t>        	  </a:t>
            </a:r>
            <a:r>
              <a:rPr lang="de-DE" sz="1600" dirty="0">
                <a:solidFill>
                  <a:srgbClr val="0E4A7D"/>
                </a:solidFill>
                <a:highlight>
                  <a:srgbClr val="FFFF00"/>
                </a:highlight>
                <a:latin typeface="Source Sans Pro" panose="020B0503030403020204" pitchFamily="34" charset="0"/>
                <a:ea typeface="Source Sans Pro" panose="020B0503030403020204" pitchFamily="34" charset="0"/>
              </a:rPr>
              <a:t>Herr Michael Avram / </a:t>
            </a:r>
            <a:r>
              <a:rPr lang="de-DE" sz="1600" dirty="0" err="1">
                <a:solidFill>
                  <a:srgbClr val="0E4A7D"/>
                </a:solidFill>
                <a:highlight>
                  <a:srgbClr val="FFFF00"/>
                </a:highlight>
                <a:latin typeface="Source Sans Pro" panose="020B0503030403020204" pitchFamily="34" charset="0"/>
                <a:ea typeface="Source Sans Pro" panose="020B0503030403020204" pitchFamily="34" charset="0"/>
              </a:rPr>
              <a:t>Vitesco</a:t>
            </a:r>
            <a:r>
              <a:rPr lang="de-DE" sz="1600" dirty="0">
                <a:solidFill>
                  <a:srgbClr val="0E4A7D"/>
                </a:solidFill>
                <a:highlight>
                  <a:srgbClr val="FFFF00"/>
                </a:highlight>
                <a:latin typeface="Source Sans Pro" panose="020B0503030403020204" pitchFamily="34" charset="0"/>
                <a:ea typeface="Source Sans Pro" panose="020B0503030403020204" pitchFamily="34" charset="0"/>
              </a:rPr>
              <a:t> Technology</a:t>
            </a:r>
            <a:r>
              <a:rPr lang="de-DE" sz="1600" dirty="0">
                <a:solidFill>
                  <a:srgbClr val="0E4A7D"/>
                </a:solidFill>
                <a:latin typeface="Source Sans Pro" panose="020B0503030403020204" pitchFamily="34" charset="0"/>
                <a:ea typeface="Source Sans Pro" panose="020B0503030403020204" pitchFamily="34" charset="0"/>
              </a:rPr>
              <a:t>)</a:t>
            </a:r>
          </a:p>
          <a:p>
            <a:pPr marL="914400" indent="-914400" algn="l">
              <a:lnSpc>
                <a:spcPct val="107000"/>
              </a:lnSpc>
              <a:spcBef>
                <a:spcPts val="800"/>
              </a:spcBef>
            </a:pPr>
            <a:endParaRPr lang="de-DE" sz="1600" dirty="0">
              <a:solidFill>
                <a:srgbClr val="0E4A7D"/>
              </a:solidFill>
              <a:latin typeface="Source Sans Pro" panose="020B0503030403020204" pitchFamily="34" charset="0"/>
              <a:ea typeface="Source Sans Pro" panose="020B0503030403020204" pitchFamily="34" charset="0"/>
            </a:endParaRPr>
          </a:p>
        </p:txBody>
      </p:sp>
      <p:sp>
        <p:nvSpPr>
          <p:cNvPr id="9" name="Rechteck 8">
            <a:extLst>
              <a:ext uri="{FF2B5EF4-FFF2-40B4-BE49-F238E27FC236}">
                <a16:creationId xmlns:a16="http://schemas.microsoft.com/office/drawing/2014/main" id="{3B3BACB6-B5A4-4A68-A1A1-0CBA2BAB2F54}"/>
              </a:ext>
            </a:extLst>
          </p:cNvPr>
          <p:cNvSpPr/>
          <p:nvPr/>
        </p:nvSpPr>
        <p:spPr>
          <a:xfrm>
            <a:off x="425964" y="2166289"/>
            <a:ext cx="3259228" cy="3998833"/>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10" name="Rechteck 9">
            <a:extLst>
              <a:ext uri="{FF2B5EF4-FFF2-40B4-BE49-F238E27FC236}">
                <a16:creationId xmlns:a16="http://schemas.microsoft.com/office/drawing/2014/main" id="{BB83115A-9554-4526-AA52-40A908F9DCE1}"/>
              </a:ext>
            </a:extLst>
          </p:cNvPr>
          <p:cNvSpPr/>
          <p:nvPr/>
        </p:nvSpPr>
        <p:spPr>
          <a:xfrm>
            <a:off x="425964" y="2159192"/>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HOCHSCHULRAT</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11" name="Textfeld 10">
            <a:extLst>
              <a:ext uri="{FF2B5EF4-FFF2-40B4-BE49-F238E27FC236}">
                <a16:creationId xmlns:a16="http://schemas.microsoft.com/office/drawing/2014/main" id="{8D13D59D-732D-4E33-8F98-D38D53667610}"/>
              </a:ext>
            </a:extLst>
          </p:cNvPr>
          <p:cNvSpPr txBox="1"/>
          <p:nvPr/>
        </p:nvSpPr>
        <p:spPr>
          <a:xfrm>
            <a:off x="495530" y="3250210"/>
            <a:ext cx="3124084" cy="2800767"/>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11 stimmberechtigte Mitglieder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3 Mitglieder oder Angehörige der Hochschule (benannt vom Senat)</a:t>
            </a:r>
          </a:p>
          <a:p>
            <a:pPr marL="171450" indent="-1714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4 Vorsitzende der Erweiterten Studien-</a:t>
            </a:r>
            <a:r>
              <a:rPr lang="de-DE" sz="1100" dirty="0" err="1">
                <a:solidFill>
                  <a:srgbClr val="0E4A7D"/>
                </a:solidFill>
                <a:highlight>
                  <a:srgbClr val="FFFF00"/>
                </a:highlight>
                <a:latin typeface="Source Sans Pro" panose="020B0503030403020204" pitchFamily="34" charset="0"/>
                <a:ea typeface="Source Sans Pro" panose="020B0503030403020204" pitchFamily="34" charset="0"/>
              </a:rPr>
              <a:t>akademieräte</a:t>
            </a: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 (benannt von der Direktorenversammlung) </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4 externe Persönlichkeiten aus Wissenschaft, Wirtschaft, Kultur oder beruflicher Praxis, die mit dem Hochschulseesen vertraut sind </a:t>
            </a:r>
            <a:br>
              <a:rPr lang="de-DE" sz="1100" dirty="0">
                <a:solidFill>
                  <a:srgbClr val="0E4A7D"/>
                </a:solidFill>
                <a:latin typeface="Source Sans Pro" panose="020B0503030403020204" pitchFamily="34" charset="0"/>
                <a:ea typeface="Source Sans Pro" panose="020B0503030403020204" pitchFamily="34" charset="0"/>
              </a:rPr>
            </a:br>
            <a:r>
              <a:rPr lang="de-DE" sz="1100" dirty="0">
                <a:solidFill>
                  <a:srgbClr val="0E4A7D"/>
                </a:solidFill>
                <a:latin typeface="Source Sans Pro" panose="020B0503030403020204" pitchFamily="34" charset="0"/>
                <a:ea typeface="Source Sans Pro" panose="020B0503030403020204" pitchFamily="34" charset="0"/>
              </a:rPr>
              <a:t>(benannt vom SMWK)</a:t>
            </a:r>
          </a:p>
          <a:p>
            <a:endParaRPr lang="de-DE" sz="1100" dirty="0">
              <a:solidFill>
                <a:srgbClr val="0E4A7D"/>
              </a:solidFill>
              <a:latin typeface="Source Sans Pro" panose="020B0503030403020204" pitchFamily="34" charset="0"/>
              <a:ea typeface="Source Sans Pro" panose="020B0503030403020204" pitchFamily="34" charset="0"/>
            </a:endParaRP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4 Mitglieder mit beratender Stimme </a:t>
            </a:r>
            <a:br>
              <a:rPr lang="de-DE" sz="1100" dirty="0">
                <a:solidFill>
                  <a:srgbClr val="0E4A7D"/>
                </a:solidFill>
                <a:latin typeface="Source Sans Pro" panose="020B0503030403020204" pitchFamily="34" charset="0"/>
                <a:ea typeface="Source Sans Pro" panose="020B0503030403020204" pitchFamily="34" charset="0"/>
              </a:rPr>
            </a:br>
            <a:r>
              <a:rPr lang="de-DE" sz="1100" dirty="0">
                <a:solidFill>
                  <a:srgbClr val="0E4A7D"/>
                </a:solidFill>
                <a:latin typeface="Source Sans Pro" panose="020B0503030403020204" pitchFamily="34" charset="0"/>
                <a:ea typeface="Source Sans Pro" panose="020B0503030403020204" pitchFamily="34" charset="0"/>
              </a:rPr>
              <a:t>(VSW, DGB, freie Wohlfahrtsverbände und IHK)</a:t>
            </a:r>
          </a:p>
          <a:p>
            <a:pPr marL="171450" indent="-1714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Das SMWK beruft gemäß § 91, Abs. 7 die Mitglieder des Hochschulrates.</a:t>
            </a:r>
          </a:p>
        </p:txBody>
      </p:sp>
      <p:sp>
        <p:nvSpPr>
          <p:cNvPr id="12" name="Textfeld 11">
            <a:extLst>
              <a:ext uri="{FF2B5EF4-FFF2-40B4-BE49-F238E27FC236}">
                <a16:creationId xmlns:a16="http://schemas.microsoft.com/office/drawing/2014/main" id="{0B1BAB15-FB77-48D3-9904-053A02969348}"/>
              </a:ext>
            </a:extLst>
          </p:cNvPr>
          <p:cNvSpPr txBox="1"/>
          <p:nvPr/>
        </p:nvSpPr>
        <p:spPr>
          <a:xfrm>
            <a:off x="480810" y="2699417"/>
            <a:ext cx="3138804" cy="523220"/>
          </a:xfrm>
          <a:prstGeom prst="rect">
            <a:avLst/>
          </a:prstGeom>
          <a:noFill/>
        </p:spPr>
        <p:txBody>
          <a:bodyPr wrap="square">
            <a:spAutoFit/>
          </a:bodyPr>
          <a:lstStyle/>
          <a:p>
            <a:pPr algn="ctr"/>
            <a:r>
              <a:rPr lang="de-DE" sz="1400" dirty="0">
                <a:solidFill>
                  <a:srgbClr val="0E4A7D"/>
                </a:solidFill>
                <a:latin typeface="Source Sans Pro" panose="020B0503030403020204" pitchFamily="34" charset="0"/>
                <a:ea typeface="Source Sans Pro" panose="020B0503030403020204" pitchFamily="34" charset="0"/>
              </a:rPr>
              <a:t>Zusammensetzung gemäß § 91, Abs. 6 </a:t>
            </a:r>
            <a:r>
              <a:rPr lang="de-DE" sz="1400" dirty="0" err="1">
                <a:solidFill>
                  <a:srgbClr val="0E4A7D"/>
                </a:solidFill>
                <a:latin typeface="Source Sans Pro" panose="020B0503030403020204" pitchFamily="34" charset="0"/>
                <a:ea typeface="Source Sans Pro" panose="020B0503030403020204" pitchFamily="34" charset="0"/>
              </a:rPr>
              <a:t>SächsHSG</a:t>
            </a:r>
            <a:r>
              <a:rPr lang="de-DE" sz="1400" dirty="0">
                <a:solidFill>
                  <a:srgbClr val="0E4A7D"/>
                </a:solidFill>
                <a:latin typeface="Source Sans Pro" panose="020B0503030403020204" pitchFamily="34" charset="0"/>
                <a:ea typeface="Source Sans Pro" panose="020B0503030403020204" pitchFamily="34" charset="0"/>
              </a:rPr>
              <a:t> und § 18 GO</a:t>
            </a:r>
          </a:p>
        </p:txBody>
      </p:sp>
    </p:spTree>
    <p:extLst>
      <p:ext uri="{BB962C8B-B14F-4D97-AF65-F5344CB8AC3E}">
        <p14:creationId xmlns:p14="http://schemas.microsoft.com/office/powerpoint/2010/main" val="107874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353391" y="834601"/>
            <a:ext cx="11143284" cy="806591"/>
          </a:xfrm>
        </p:spPr>
        <p:txBody>
          <a:bodyPr/>
          <a:lstStyle/>
          <a:p>
            <a:r>
              <a:rPr lang="de-DE" sz="2400" b="1" dirty="0">
                <a:latin typeface="Source Sans Pro" panose="020B0503030403020204" pitchFamily="34" charset="0"/>
                <a:ea typeface="Source Sans Pro" panose="020B0503030403020204" pitchFamily="34" charset="0"/>
              </a:rPr>
              <a:t>Aufgaben: Hochschulrat (§91, Abs. 1 </a:t>
            </a:r>
            <a:r>
              <a:rPr lang="de-DE" sz="2400" b="1" dirty="0" err="1">
                <a:latin typeface="Source Sans Pro" panose="020B0503030403020204" pitchFamily="34" charset="0"/>
                <a:ea typeface="Source Sans Pro" panose="020B0503030403020204" pitchFamily="34" charset="0"/>
              </a:rPr>
              <a:t>SächsHSG</a:t>
            </a:r>
            <a:r>
              <a:rPr lang="de-DE" sz="2400" b="1" dirty="0">
                <a:latin typeface="Source Sans Pro" panose="020B0503030403020204" pitchFamily="34" charset="0"/>
                <a:ea typeface="Source Sans Pro" panose="020B0503030403020204" pitchFamily="34" charset="0"/>
              </a:rPr>
              <a:t>)</a:t>
            </a:r>
            <a:endParaRPr lang="de-DE" sz="2400" b="1" dirty="0">
              <a:highlight>
                <a:srgbClr val="FFFF00"/>
              </a:highlight>
              <a:latin typeface="Source Sans Pro" panose="020B0503030403020204" pitchFamily="34" charset="0"/>
              <a:ea typeface="Source Sans Pro" panose="020B0503030403020204" pitchFamily="34" charset="0"/>
            </a:endParaRPr>
          </a:p>
        </p:txBody>
      </p:sp>
      <p:pic>
        <p:nvPicPr>
          <p:cNvPr id="4" name="Grafik 3">
            <a:extLst>
              <a:ext uri="{FF2B5EF4-FFF2-40B4-BE49-F238E27FC236}">
                <a16:creationId xmlns:a16="http://schemas.microsoft.com/office/drawing/2014/main" id="{DE3AFD30-7E92-4423-92E0-A3DF8FD0D5FF}"/>
              </a:ext>
            </a:extLst>
          </p:cNvPr>
          <p:cNvPicPr>
            <a:picLocks noChangeAspect="1"/>
          </p:cNvPicPr>
          <p:nvPr/>
        </p:nvPicPr>
        <p:blipFill rotWithShape="1">
          <a:blip r:embed="rId4"/>
          <a:srcRect t="9818"/>
          <a:stretch/>
        </p:blipFill>
        <p:spPr>
          <a:xfrm>
            <a:off x="274410" y="1600789"/>
            <a:ext cx="8843522" cy="4628571"/>
          </a:xfrm>
          <a:prstGeom prst="rect">
            <a:avLst/>
          </a:prstGeom>
        </p:spPr>
      </p:pic>
      <p:sp>
        <p:nvSpPr>
          <p:cNvPr id="5" name="Textfeld 4">
            <a:extLst>
              <a:ext uri="{FF2B5EF4-FFF2-40B4-BE49-F238E27FC236}">
                <a16:creationId xmlns:a16="http://schemas.microsoft.com/office/drawing/2014/main" id="{8D9EB7AD-150D-4665-95C1-810F7F58001B}"/>
              </a:ext>
            </a:extLst>
          </p:cNvPr>
          <p:cNvSpPr txBox="1"/>
          <p:nvPr/>
        </p:nvSpPr>
        <p:spPr>
          <a:xfrm>
            <a:off x="376334" y="2762734"/>
            <a:ext cx="9811605" cy="1754326"/>
          </a:xfrm>
          <a:prstGeom prst="rect">
            <a:avLst/>
          </a:prstGeom>
          <a:solidFill>
            <a:schemeClr val="bg1"/>
          </a:solidFill>
          <a:ln>
            <a:solidFill>
              <a:schemeClr val="tx1"/>
            </a:solidFill>
          </a:ln>
        </p:spPr>
        <p:txBody>
          <a:bodyPr wrap="square">
            <a:spAutoFit/>
          </a:bodyPr>
          <a:lstStyle/>
          <a:p>
            <a:r>
              <a:rPr lang="de-DE" sz="1800" b="1" dirty="0">
                <a:latin typeface="Source Sans Pro" panose="020B0503030403020204" pitchFamily="34" charset="0"/>
                <a:ea typeface="Source Sans Pro" panose="020B0503030403020204" pitchFamily="34" charset="0"/>
              </a:rPr>
              <a:t>Profilbildung und Verbesserung der Leistungs- und Wettbewerbsfähigkeit der DHSN – u.a.</a:t>
            </a:r>
          </a:p>
          <a:p>
            <a:endParaRPr lang="de-DE" sz="1800" b="1" dirty="0">
              <a:latin typeface="Source Sans Pro" panose="020B0503030403020204" pitchFamily="34" charset="0"/>
              <a:ea typeface="Source Sans Pro" panose="020B0503030403020204" pitchFamily="34" charset="0"/>
            </a:endParaRPr>
          </a:p>
          <a:p>
            <a:pPr marL="171450" indent="-171450">
              <a:buFont typeface="Wingdings" panose="05000000000000000000" pitchFamily="2" charset="2"/>
              <a:buChar char="§"/>
            </a:pPr>
            <a:r>
              <a:rPr lang="de-DE" sz="1800" dirty="0">
                <a:latin typeface="Source Sans Pro" panose="020B0503030403020204" pitchFamily="34" charset="0"/>
                <a:ea typeface="Source Sans Pro" panose="020B0503030403020204" pitchFamily="34" charset="0"/>
              </a:rPr>
              <a:t>Genehmigung Entwicklungsplanung / Wirtschaftsplan / Lagebericht</a:t>
            </a:r>
          </a:p>
          <a:p>
            <a:pPr marL="171450" indent="-171450">
              <a:buFont typeface="Wingdings" panose="05000000000000000000" pitchFamily="2" charset="2"/>
              <a:buChar char="§"/>
            </a:pPr>
            <a:r>
              <a:rPr lang="de-DE" sz="1800" dirty="0">
                <a:latin typeface="Source Sans Pro" panose="020B0503030403020204" pitchFamily="34" charset="0"/>
                <a:ea typeface="Source Sans Pro" panose="020B0503030403020204" pitchFamily="34" charset="0"/>
              </a:rPr>
              <a:t>Stellungnahmen Bericht des Rektorats </a:t>
            </a:r>
          </a:p>
          <a:p>
            <a:pPr marL="171450" indent="-171450">
              <a:buFont typeface="Wingdings" panose="05000000000000000000" pitchFamily="2" charset="2"/>
              <a:buChar char="§"/>
            </a:pPr>
            <a:r>
              <a:rPr lang="de-DE" dirty="0">
                <a:latin typeface="Source Sans Pro" panose="020B0503030403020204" pitchFamily="34" charset="0"/>
                <a:ea typeface="Source Sans Pro" panose="020B0503030403020204" pitchFamily="34" charset="0"/>
              </a:rPr>
              <a:t>Stellungnahme vor dem Abschluss der </a:t>
            </a:r>
            <a:r>
              <a:rPr lang="de-DE" sz="1800" dirty="0">
                <a:latin typeface="Source Sans Pro" panose="020B0503030403020204" pitchFamily="34" charset="0"/>
                <a:ea typeface="Source Sans Pro" panose="020B0503030403020204" pitchFamily="34" charset="0"/>
              </a:rPr>
              <a:t>Zielvereinbarungen der DHSN mit dem SMWK</a:t>
            </a:r>
          </a:p>
          <a:p>
            <a:pPr marL="171450" indent="-171450">
              <a:buFont typeface="Wingdings" panose="05000000000000000000" pitchFamily="2" charset="2"/>
              <a:buChar char="§"/>
            </a:pPr>
            <a:r>
              <a:rPr lang="de-DE" dirty="0">
                <a:latin typeface="Source Sans Pro" panose="020B0503030403020204" pitchFamily="34" charset="0"/>
                <a:ea typeface="Source Sans Pro" panose="020B0503030403020204" pitchFamily="34" charset="0"/>
              </a:rPr>
              <a:t>Empfehlungen Qualitätssicherung des Studiums und der praktischen Studienabschnitte</a:t>
            </a:r>
            <a:endParaRPr lang="de-DE" dirty="0"/>
          </a:p>
        </p:txBody>
      </p:sp>
    </p:spTree>
    <p:extLst>
      <p:ext uri="{BB962C8B-B14F-4D97-AF65-F5344CB8AC3E}">
        <p14:creationId xmlns:p14="http://schemas.microsoft.com/office/powerpoint/2010/main" val="14191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528645" y="381193"/>
            <a:ext cx="5155553" cy="806591"/>
          </a:xfrm>
        </p:spPr>
        <p:txBody>
          <a:bodyPr/>
          <a:lstStyle/>
          <a:p>
            <a:r>
              <a:rPr lang="de-DE" sz="2400" b="1" dirty="0">
                <a:latin typeface="Source Sans Pro" panose="020B0503030403020204" pitchFamily="34" charset="0"/>
                <a:ea typeface="Source Sans Pro" panose="020B0503030403020204" pitchFamily="34" charset="0"/>
              </a:rPr>
              <a:t>Organe der zentralen Ebene</a:t>
            </a:r>
          </a:p>
        </p:txBody>
      </p:sp>
      <p:cxnSp>
        <p:nvCxnSpPr>
          <p:cNvPr id="6" name="Gerader Verbinder 5">
            <a:extLst>
              <a:ext uri="{FF2B5EF4-FFF2-40B4-BE49-F238E27FC236}">
                <a16:creationId xmlns:a16="http://schemas.microsoft.com/office/drawing/2014/main" id="{9AF79AA0-A54E-4E76-AEF9-CEED8B93BCFF}"/>
              </a:ext>
            </a:extLst>
          </p:cNvPr>
          <p:cNvCxnSpPr>
            <a:cxnSpLocks/>
          </p:cNvCxnSpPr>
          <p:nvPr/>
        </p:nvCxnSpPr>
        <p:spPr>
          <a:xfrm>
            <a:off x="6200965" y="3255346"/>
            <a:ext cx="0" cy="706687"/>
          </a:xfrm>
          <a:prstGeom prst="line">
            <a:avLst/>
          </a:prstGeom>
          <a:ln w="19050">
            <a:solidFill>
              <a:srgbClr val="0E4A7D"/>
            </a:solidFill>
          </a:ln>
          <a:effectLst/>
        </p:spPr>
        <p:style>
          <a:lnRef idx="2">
            <a:schemeClr val="accent1"/>
          </a:lnRef>
          <a:fillRef idx="0">
            <a:schemeClr val="accent1"/>
          </a:fillRef>
          <a:effectRef idx="1">
            <a:schemeClr val="accent1"/>
          </a:effectRef>
          <a:fontRef idx="minor">
            <a:schemeClr val="tx1"/>
          </a:fontRef>
        </p:style>
      </p:cxnSp>
      <p:sp>
        <p:nvSpPr>
          <p:cNvPr id="18" name="Rechteck 17">
            <a:extLst>
              <a:ext uri="{FF2B5EF4-FFF2-40B4-BE49-F238E27FC236}">
                <a16:creationId xmlns:a16="http://schemas.microsoft.com/office/drawing/2014/main" id="{ADE6FD24-88B5-4245-9377-F9551714F228}"/>
              </a:ext>
            </a:extLst>
          </p:cNvPr>
          <p:cNvSpPr/>
          <p:nvPr/>
        </p:nvSpPr>
        <p:spPr>
          <a:xfrm>
            <a:off x="7030684" y="4273120"/>
            <a:ext cx="1456669" cy="1606876"/>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19" name="Rechteck 18">
            <a:extLst>
              <a:ext uri="{FF2B5EF4-FFF2-40B4-BE49-F238E27FC236}">
                <a16:creationId xmlns:a16="http://schemas.microsoft.com/office/drawing/2014/main" id="{E93C9F2A-7EF7-4DCA-B33E-232E5B412A29}"/>
              </a:ext>
            </a:extLst>
          </p:cNvPr>
          <p:cNvSpPr/>
          <p:nvPr/>
        </p:nvSpPr>
        <p:spPr>
          <a:xfrm>
            <a:off x="5463130" y="4273121"/>
            <a:ext cx="1456669" cy="1606876"/>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20" name="Rechteck 19">
            <a:extLst>
              <a:ext uri="{FF2B5EF4-FFF2-40B4-BE49-F238E27FC236}">
                <a16:creationId xmlns:a16="http://schemas.microsoft.com/office/drawing/2014/main" id="{DD2698B3-3FFE-454F-A9BC-0DBC1AEFD26B}"/>
              </a:ext>
            </a:extLst>
          </p:cNvPr>
          <p:cNvSpPr/>
          <p:nvPr/>
        </p:nvSpPr>
        <p:spPr>
          <a:xfrm>
            <a:off x="3894665" y="4273121"/>
            <a:ext cx="1456669" cy="1606876"/>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cxnSp>
        <p:nvCxnSpPr>
          <p:cNvPr id="21" name="Gerader Verbinder 20">
            <a:extLst>
              <a:ext uri="{FF2B5EF4-FFF2-40B4-BE49-F238E27FC236}">
                <a16:creationId xmlns:a16="http://schemas.microsoft.com/office/drawing/2014/main" id="{891D3AD8-0F19-4392-BDA5-05C5596E9C43}"/>
              </a:ext>
            </a:extLst>
          </p:cNvPr>
          <p:cNvCxnSpPr>
            <a:cxnSpLocks/>
          </p:cNvCxnSpPr>
          <p:nvPr/>
        </p:nvCxnSpPr>
        <p:spPr>
          <a:xfrm>
            <a:off x="4551440" y="3846987"/>
            <a:ext cx="3373763" cy="0"/>
          </a:xfrm>
          <a:prstGeom prst="line">
            <a:avLst/>
          </a:prstGeom>
          <a:ln w="19050">
            <a:solidFill>
              <a:srgbClr val="0E4A7D"/>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21C22B5-DA53-4C28-94FC-144994FCD4CD}"/>
              </a:ext>
            </a:extLst>
          </p:cNvPr>
          <p:cNvCxnSpPr>
            <a:cxnSpLocks/>
          </p:cNvCxnSpPr>
          <p:nvPr/>
        </p:nvCxnSpPr>
        <p:spPr>
          <a:xfrm>
            <a:off x="1653096" y="1429166"/>
            <a:ext cx="9072538" cy="0"/>
          </a:xfrm>
          <a:prstGeom prst="line">
            <a:avLst/>
          </a:prstGeom>
          <a:ln w="19050">
            <a:solidFill>
              <a:srgbClr val="009FE3"/>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AFF3D030-8105-423B-A783-54162DE2B0AC}"/>
              </a:ext>
            </a:extLst>
          </p:cNvPr>
          <p:cNvSpPr/>
          <p:nvPr/>
        </p:nvSpPr>
        <p:spPr>
          <a:xfrm>
            <a:off x="518540" y="1135653"/>
            <a:ext cx="3259228" cy="3998833"/>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24" name="Rechteck 23">
            <a:extLst>
              <a:ext uri="{FF2B5EF4-FFF2-40B4-BE49-F238E27FC236}">
                <a16:creationId xmlns:a16="http://schemas.microsoft.com/office/drawing/2014/main" id="{0F97749E-DCA0-4891-BFD1-7AD582BD9413}"/>
              </a:ext>
            </a:extLst>
          </p:cNvPr>
          <p:cNvSpPr/>
          <p:nvPr/>
        </p:nvSpPr>
        <p:spPr>
          <a:xfrm>
            <a:off x="518540" y="1128556"/>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HOCHSCHULRAT</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40" name="Rechteck 39">
            <a:extLst>
              <a:ext uri="{FF2B5EF4-FFF2-40B4-BE49-F238E27FC236}">
                <a16:creationId xmlns:a16="http://schemas.microsoft.com/office/drawing/2014/main" id="{C0AB91A7-CF37-4E5B-A395-DC4CF3BE4CD3}"/>
              </a:ext>
            </a:extLst>
          </p:cNvPr>
          <p:cNvSpPr/>
          <p:nvPr/>
        </p:nvSpPr>
        <p:spPr>
          <a:xfrm>
            <a:off x="4551440" y="798275"/>
            <a:ext cx="3259228" cy="1420110"/>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41" name="Textfeld 40">
            <a:extLst>
              <a:ext uri="{FF2B5EF4-FFF2-40B4-BE49-F238E27FC236}">
                <a16:creationId xmlns:a16="http://schemas.microsoft.com/office/drawing/2014/main" id="{4594B8C0-E2A3-4DD3-BEA7-2F673666646B}"/>
              </a:ext>
            </a:extLst>
          </p:cNvPr>
          <p:cNvSpPr txBox="1"/>
          <p:nvPr/>
        </p:nvSpPr>
        <p:spPr>
          <a:xfrm>
            <a:off x="588106" y="2219574"/>
            <a:ext cx="3124084" cy="2292935"/>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11 stimmberechtigte Mitglieder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3 Mitglieder oder Angehörige der Hochschule</a:t>
            </a:r>
          </a:p>
          <a:p>
            <a:pPr marL="171450" indent="-1714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4 Vorsitzende der Erweiterten Studien-</a:t>
            </a:r>
            <a:r>
              <a:rPr lang="de-DE" sz="1100" dirty="0" err="1">
                <a:solidFill>
                  <a:srgbClr val="0E4A7D"/>
                </a:solidFill>
                <a:highlight>
                  <a:srgbClr val="FFFF00"/>
                </a:highlight>
                <a:latin typeface="Source Sans Pro" panose="020B0503030403020204" pitchFamily="34" charset="0"/>
                <a:ea typeface="Source Sans Pro" panose="020B0503030403020204" pitchFamily="34" charset="0"/>
              </a:rPr>
              <a:t>akademieräte</a:t>
            </a: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 </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4 externe Persönlichkeiten aus Wissenschaft, Wirtschaft, Kultur oder beruflicher Praxis, die mit dem Hochschulwesen vertraut sind </a:t>
            </a:r>
            <a:br>
              <a:rPr lang="de-DE" sz="1100" dirty="0">
                <a:solidFill>
                  <a:srgbClr val="0E4A7D"/>
                </a:solidFill>
                <a:latin typeface="Source Sans Pro" panose="020B0503030403020204" pitchFamily="34" charset="0"/>
                <a:ea typeface="Source Sans Pro" panose="020B0503030403020204" pitchFamily="34" charset="0"/>
              </a:rPr>
            </a:br>
            <a:endParaRPr lang="de-DE" sz="1100" dirty="0">
              <a:solidFill>
                <a:srgbClr val="0E4A7D"/>
              </a:solidFill>
              <a:latin typeface="Source Sans Pro" panose="020B0503030403020204" pitchFamily="34" charset="0"/>
              <a:ea typeface="Source Sans Pro" panose="020B0503030403020204" pitchFamily="34" charset="0"/>
            </a:endParaRP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4 Mitglieder mit beratender Stimme </a:t>
            </a:r>
            <a:br>
              <a:rPr lang="de-DE" sz="1100" dirty="0">
                <a:solidFill>
                  <a:srgbClr val="0E4A7D"/>
                </a:solidFill>
                <a:latin typeface="Source Sans Pro" panose="020B0503030403020204" pitchFamily="34" charset="0"/>
                <a:ea typeface="Source Sans Pro" panose="020B0503030403020204" pitchFamily="34" charset="0"/>
              </a:rPr>
            </a:br>
            <a:r>
              <a:rPr lang="de-DE" sz="1100" dirty="0">
                <a:solidFill>
                  <a:srgbClr val="0E4A7D"/>
                </a:solidFill>
                <a:latin typeface="Source Sans Pro" panose="020B0503030403020204" pitchFamily="34" charset="0"/>
                <a:ea typeface="Source Sans Pro" panose="020B0503030403020204" pitchFamily="34" charset="0"/>
              </a:rPr>
              <a:t>(VSW, DGB, freie Wohlfahrtsverbände und IHK)</a:t>
            </a:r>
          </a:p>
          <a:p>
            <a:pPr marL="171450" indent="-1714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Das SMWK beruft gemäß § 91, Abs. 7 die Mitglieder des Hochschulrates.</a:t>
            </a:r>
          </a:p>
        </p:txBody>
      </p:sp>
      <p:sp>
        <p:nvSpPr>
          <p:cNvPr id="42" name="Rechteck 41">
            <a:extLst>
              <a:ext uri="{FF2B5EF4-FFF2-40B4-BE49-F238E27FC236}">
                <a16:creationId xmlns:a16="http://schemas.microsoft.com/office/drawing/2014/main" id="{5AF369E9-89BC-40BD-86B3-7F801D2C60B7}"/>
              </a:ext>
            </a:extLst>
          </p:cNvPr>
          <p:cNvSpPr/>
          <p:nvPr/>
        </p:nvSpPr>
        <p:spPr>
          <a:xfrm>
            <a:off x="4551440" y="799243"/>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REKTORAT</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43" name="Textfeld 42">
            <a:extLst>
              <a:ext uri="{FF2B5EF4-FFF2-40B4-BE49-F238E27FC236}">
                <a16:creationId xmlns:a16="http://schemas.microsoft.com/office/drawing/2014/main" id="{EF5E68F7-4E17-42B6-A321-D48D78713319}"/>
              </a:ext>
            </a:extLst>
          </p:cNvPr>
          <p:cNvSpPr txBox="1"/>
          <p:nvPr/>
        </p:nvSpPr>
        <p:spPr>
          <a:xfrm>
            <a:off x="573386" y="1668781"/>
            <a:ext cx="3138804" cy="523220"/>
          </a:xfrm>
          <a:prstGeom prst="rect">
            <a:avLst/>
          </a:prstGeom>
          <a:noFill/>
        </p:spPr>
        <p:txBody>
          <a:bodyPr wrap="square">
            <a:spAutoFit/>
          </a:bodyPr>
          <a:lstStyle/>
          <a:p>
            <a:pPr algn="ctr"/>
            <a:r>
              <a:rPr lang="de-DE" sz="1400" dirty="0">
                <a:solidFill>
                  <a:srgbClr val="0E4A7D"/>
                </a:solidFill>
                <a:latin typeface="Source Sans Pro" panose="020B0503030403020204" pitchFamily="34" charset="0"/>
                <a:ea typeface="Source Sans Pro" panose="020B0503030403020204" pitchFamily="34" charset="0"/>
              </a:rPr>
              <a:t>Zusammensetzung gemäß § 91, Abs. 6 </a:t>
            </a:r>
            <a:r>
              <a:rPr lang="de-DE" sz="1400" dirty="0" err="1">
                <a:solidFill>
                  <a:srgbClr val="0E4A7D"/>
                </a:solidFill>
                <a:latin typeface="Source Sans Pro" panose="020B0503030403020204" pitchFamily="34" charset="0"/>
                <a:ea typeface="Source Sans Pro" panose="020B0503030403020204" pitchFamily="34" charset="0"/>
              </a:rPr>
              <a:t>SächsHSG</a:t>
            </a:r>
            <a:r>
              <a:rPr lang="de-DE" sz="1400" dirty="0">
                <a:solidFill>
                  <a:srgbClr val="0E4A7D"/>
                </a:solidFill>
                <a:latin typeface="Source Sans Pro" panose="020B0503030403020204" pitchFamily="34" charset="0"/>
                <a:ea typeface="Source Sans Pro" panose="020B0503030403020204" pitchFamily="34" charset="0"/>
              </a:rPr>
              <a:t> und § 18 GO</a:t>
            </a:r>
          </a:p>
        </p:txBody>
      </p:sp>
      <p:sp>
        <p:nvSpPr>
          <p:cNvPr id="44" name="Rechteck 43">
            <a:extLst>
              <a:ext uri="{FF2B5EF4-FFF2-40B4-BE49-F238E27FC236}">
                <a16:creationId xmlns:a16="http://schemas.microsoft.com/office/drawing/2014/main" id="{9A6939B8-D738-4555-BB03-36541B0BBEBA}"/>
              </a:ext>
            </a:extLst>
          </p:cNvPr>
          <p:cNvSpPr/>
          <p:nvPr/>
        </p:nvSpPr>
        <p:spPr>
          <a:xfrm>
            <a:off x="8598745" y="1126228"/>
            <a:ext cx="3390457" cy="3998832"/>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45" name="Rechteck 44">
            <a:extLst>
              <a:ext uri="{FF2B5EF4-FFF2-40B4-BE49-F238E27FC236}">
                <a16:creationId xmlns:a16="http://schemas.microsoft.com/office/drawing/2014/main" id="{E1C54CE9-3F0B-4D25-8F95-8C0E2A55533A}"/>
              </a:ext>
            </a:extLst>
          </p:cNvPr>
          <p:cNvSpPr/>
          <p:nvPr/>
        </p:nvSpPr>
        <p:spPr>
          <a:xfrm>
            <a:off x="8598746" y="1119077"/>
            <a:ext cx="3394202"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SENAT</a:t>
            </a:r>
            <a:endParaRPr lang="de-DE" sz="1600" b="1" dirty="0">
              <a:solidFill>
                <a:srgbClr val="FFFFFF"/>
              </a:solidFill>
              <a:latin typeface="Source Sans Pro" panose="020B0503030403020204" pitchFamily="34" charset="0"/>
              <a:ea typeface="Source Sans Pro" panose="020B0503030403020204" pitchFamily="34" charset="0"/>
            </a:endParaRPr>
          </a:p>
        </p:txBody>
      </p:sp>
      <p:sp>
        <p:nvSpPr>
          <p:cNvPr id="47" name="Textfeld 46">
            <a:extLst>
              <a:ext uri="{FF2B5EF4-FFF2-40B4-BE49-F238E27FC236}">
                <a16:creationId xmlns:a16="http://schemas.microsoft.com/office/drawing/2014/main" id="{D084A17F-5C74-4698-8367-6221124B8ADE}"/>
              </a:ext>
            </a:extLst>
          </p:cNvPr>
          <p:cNvSpPr txBox="1"/>
          <p:nvPr/>
        </p:nvSpPr>
        <p:spPr>
          <a:xfrm>
            <a:off x="4665006" y="1530585"/>
            <a:ext cx="3124084" cy="600164"/>
          </a:xfrm>
          <a:prstGeom prst="rect">
            <a:avLst/>
          </a:prstGeom>
          <a:noFill/>
        </p:spPr>
        <p:txBody>
          <a:bodyPr wrap="square">
            <a:spAutoFit/>
          </a:bodyPr>
          <a:lstStyle/>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 Rektor </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 Kanzler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 nebenberuflich tätigen Pro-Rektoren </a:t>
            </a:r>
          </a:p>
        </p:txBody>
      </p:sp>
      <p:sp>
        <p:nvSpPr>
          <p:cNvPr id="48" name="Rechteck 47">
            <a:extLst>
              <a:ext uri="{FF2B5EF4-FFF2-40B4-BE49-F238E27FC236}">
                <a16:creationId xmlns:a16="http://schemas.microsoft.com/office/drawing/2014/main" id="{740D4AC4-BCB6-4A85-8DDA-BAB549122BA2}"/>
              </a:ext>
            </a:extLst>
          </p:cNvPr>
          <p:cNvSpPr/>
          <p:nvPr/>
        </p:nvSpPr>
        <p:spPr>
          <a:xfrm>
            <a:off x="4680861" y="2145353"/>
            <a:ext cx="2970893" cy="878341"/>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49" name="Rechteck 48">
            <a:extLst>
              <a:ext uri="{FF2B5EF4-FFF2-40B4-BE49-F238E27FC236}">
                <a16:creationId xmlns:a16="http://schemas.microsoft.com/office/drawing/2014/main" id="{147F5738-570E-4765-BCF9-EE5EE62BD550}"/>
              </a:ext>
            </a:extLst>
          </p:cNvPr>
          <p:cNvSpPr/>
          <p:nvPr/>
        </p:nvSpPr>
        <p:spPr>
          <a:xfrm>
            <a:off x="4699457" y="2145354"/>
            <a:ext cx="2970893" cy="339247"/>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FFFFF"/>
                </a:solidFill>
                <a:latin typeface="Source Sans Pro" panose="020B0503030403020204" pitchFamily="34" charset="0"/>
                <a:ea typeface="Source Sans Pro" panose="020B0503030403020204" pitchFamily="34" charset="0"/>
              </a:rPr>
              <a:t>Direktorenversammlung</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50" name="Textfeld 49">
            <a:extLst>
              <a:ext uri="{FF2B5EF4-FFF2-40B4-BE49-F238E27FC236}">
                <a16:creationId xmlns:a16="http://schemas.microsoft.com/office/drawing/2014/main" id="{A54FE360-E662-4518-B3DC-6ABD3AEE193E}"/>
              </a:ext>
            </a:extLst>
          </p:cNvPr>
          <p:cNvSpPr txBox="1"/>
          <p:nvPr/>
        </p:nvSpPr>
        <p:spPr>
          <a:xfrm>
            <a:off x="4997085" y="2732006"/>
            <a:ext cx="2407759" cy="261610"/>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7 Direktoren der Studienakademien</a:t>
            </a:r>
            <a:endParaRPr lang="de-DE" sz="1100" dirty="0">
              <a:solidFill>
                <a:srgbClr val="0E4A7D"/>
              </a:solidFill>
            </a:endParaRPr>
          </a:p>
        </p:txBody>
      </p:sp>
      <p:sp>
        <p:nvSpPr>
          <p:cNvPr id="51" name="Textfeld 50">
            <a:extLst>
              <a:ext uri="{FF2B5EF4-FFF2-40B4-BE49-F238E27FC236}">
                <a16:creationId xmlns:a16="http://schemas.microsoft.com/office/drawing/2014/main" id="{8DC2BC8C-916D-404D-81D6-EC7C9820153A}"/>
              </a:ext>
            </a:extLst>
          </p:cNvPr>
          <p:cNvSpPr txBox="1"/>
          <p:nvPr/>
        </p:nvSpPr>
        <p:spPr>
          <a:xfrm>
            <a:off x="8600515" y="1797739"/>
            <a:ext cx="3365547" cy="1107996"/>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21 stimmberechtigte Mitglieder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11 Vertreter der Hochschullehrer</a:t>
            </a:r>
          </a:p>
          <a:p>
            <a:pPr marL="171450" indent="-1714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3 Vertreter Dualer Praxispartner (1 je Fachbereich)</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5 Vertreter der Gruppe (wissenschaftliche MA /  Vertreter MA Verwaltung/Technik)</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 Vertreter der Studierenden</a:t>
            </a:r>
          </a:p>
        </p:txBody>
      </p:sp>
      <p:sp>
        <p:nvSpPr>
          <p:cNvPr id="52" name="Rechteck 51">
            <a:extLst>
              <a:ext uri="{FF2B5EF4-FFF2-40B4-BE49-F238E27FC236}">
                <a16:creationId xmlns:a16="http://schemas.microsoft.com/office/drawing/2014/main" id="{8E26BADF-1004-46CD-975B-86C1A9B50A7D}"/>
              </a:ext>
            </a:extLst>
          </p:cNvPr>
          <p:cNvSpPr/>
          <p:nvPr/>
        </p:nvSpPr>
        <p:spPr>
          <a:xfrm>
            <a:off x="8600515" y="2964811"/>
            <a:ext cx="3394202"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ERWEITERTER SENAT</a:t>
            </a:r>
            <a:endParaRPr lang="de-DE" sz="1600" b="1" dirty="0">
              <a:solidFill>
                <a:srgbClr val="FFFFFF"/>
              </a:solidFill>
              <a:latin typeface="Source Sans Pro" panose="020B0503030403020204" pitchFamily="34" charset="0"/>
              <a:ea typeface="Source Sans Pro" panose="020B0503030403020204" pitchFamily="34" charset="0"/>
            </a:endParaRPr>
          </a:p>
        </p:txBody>
      </p:sp>
      <p:sp>
        <p:nvSpPr>
          <p:cNvPr id="54" name="Textfeld 53">
            <a:extLst>
              <a:ext uri="{FF2B5EF4-FFF2-40B4-BE49-F238E27FC236}">
                <a16:creationId xmlns:a16="http://schemas.microsoft.com/office/drawing/2014/main" id="{12DE05EE-11D9-40E2-9B88-76EF67DABE19}"/>
              </a:ext>
            </a:extLst>
          </p:cNvPr>
          <p:cNvSpPr txBox="1"/>
          <p:nvPr/>
        </p:nvSpPr>
        <p:spPr>
          <a:xfrm>
            <a:off x="3858450" y="5046165"/>
            <a:ext cx="1398060" cy="954107"/>
          </a:xfrm>
          <a:prstGeom prst="rect">
            <a:avLst/>
          </a:prstGeom>
          <a:noFill/>
        </p:spPr>
        <p:txBody>
          <a:bodyPr wrap="square">
            <a:spAutoFit/>
          </a:bodyPr>
          <a:lstStyle/>
          <a:p>
            <a:r>
              <a:rPr lang="de-DE" sz="900" dirty="0">
                <a:solidFill>
                  <a:srgbClr val="0E4A7D"/>
                </a:solidFill>
                <a:latin typeface="Source Sans Pro" panose="020B0503030403020204" pitchFamily="34" charset="0"/>
                <a:ea typeface="Source Sans Pro" panose="020B0503030403020204" pitchFamily="34" charset="0"/>
              </a:rPr>
              <a:t>6 Hochschullehrer</a:t>
            </a:r>
          </a:p>
          <a:p>
            <a:r>
              <a:rPr lang="de-DE" sz="900" dirty="0">
                <a:solidFill>
                  <a:srgbClr val="0E4A7D"/>
                </a:solidFill>
                <a:highlight>
                  <a:srgbClr val="FFFF00"/>
                </a:highlight>
                <a:latin typeface="Source Sans Pro" panose="020B0503030403020204" pitchFamily="34" charset="0"/>
                <a:ea typeface="Source Sans Pro" panose="020B0503030403020204" pitchFamily="34" charset="0"/>
              </a:rPr>
              <a:t>2 Duale Praxispartner</a:t>
            </a:r>
          </a:p>
          <a:p>
            <a:r>
              <a:rPr lang="de-DE" sz="900" dirty="0">
                <a:solidFill>
                  <a:srgbClr val="0E4A7D"/>
                </a:solidFill>
                <a:latin typeface="Source Sans Pro" panose="020B0503030403020204" pitchFamily="34" charset="0"/>
                <a:ea typeface="Source Sans Pro" panose="020B0503030403020204" pitchFamily="34" charset="0"/>
              </a:rPr>
              <a:t>1 Vertreter (Wiss. MA / VW </a:t>
            </a:r>
          </a:p>
          <a:p>
            <a:r>
              <a:rPr lang="de-DE" sz="900" dirty="0">
                <a:solidFill>
                  <a:srgbClr val="0E4A7D"/>
                </a:solidFill>
                <a:latin typeface="Source Sans Pro" panose="020B0503030403020204" pitchFamily="34" charset="0"/>
                <a:ea typeface="Source Sans Pro" panose="020B0503030403020204" pitchFamily="34" charset="0"/>
              </a:rPr>
              <a:t>    und Technik)</a:t>
            </a:r>
          </a:p>
          <a:p>
            <a:r>
              <a:rPr lang="de-DE" sz="900" dirty="0">
                <a:solidFill>
                  <a:srgbClr val="0E4A7D"/>
                </a:solidFill>
                <a:latin typeface="Source Sans Pro" panose="020B0503030403020204" pitchFamily="34" charset="0"/>
                <a:ea typeface="Source Sans Pro" panose="020B0503030403020204" pitchFamily="34" charset="0"/>
              </a:rPr>
              <a:t>2 Studierende</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sp>
        <p:nvSpPr>
          <p:cNvPr id="55" name="Rechteck 54">
            <a:extLst>
              <a:ext uri="{FF2B5EF4-FFF2-40B4-BE49-F238E27FC236}">
                <a16:creationId xmlns:a16="http://schemas.microsoft.com/office/drawing/2014/main" id="{B68E9794-F7C3-4956-AC11-99453D1A591A}"/>
              </a:ext>
            </a:extLst>
          </p:cNvPr>
          <p:cNvSpPr/>
          <p:nvPr/>
        </p:nvSpPr>
        <p:spPr>
          <a:xfrm>
            <a:off x="3894665" y="4273120"/>
            <a:ext cx="1456669" cy="676481"/>
          </a:xfrm>
          <a:prstGeom prst="rect">
            <a:avLst/>
          </a:prstGeom>
          <a:solidFill>
            <a:srgbClr val="0E4A7D"/>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FFFFFF"/>
                </a:solidFill>
                <a:latin typeface="Source Sans Pro" panose="020B0503030403020204" pitchFamily="34" charset="0"/>
                <a:ea typeface="Source Sans Pro" panose="020B0503030403020204" pitchFamily="34" charset="0"/>
              </a:rPr>
              <a:t>Fachbereichs-kommission</a:t>
            </a:r>
          </a:p>
          <a:p>
            <a:pPr algn="ctr"/>
            <a:r>
              <a:rPr lang="de-DE" sz="1100" b="1" dirty="0">
                <a:solidFill>
                  <a:srgbClr val="FFFFFF"/>
                </a:solidFill>
                <a:latin typeface="Source Sans Pro" panose="020B0503030403020204" pitchFamily="34" charset="0"/>
                <a:ea typeface="Source Sans Pro" panose="020B0503030403020204" pitchFamily="34" charset="0"/>
              </a:rPr>
              <a:t>Sozial- und Gesund-</a:t>
            </a:r>
            <a:r>
              <a:rPr lang="de-DE" sz="1100" b="1" dirty="0" err="1">
                <a:solidFill>
                  <a:srgbClr val="FFFFFF"/>
                </a:solidFill>
                <a:latin typeface="Source Sans Pro" panose="020B0503030403020204" pitchFamily="34" charset="0"/>
                <a:ea typeface="Source Sans Pro" panose="020B0503030403020204" pitchFamily="34" charset="0"/>
              </a:rPr>
              <a:t>heitswissenschaften</a:t>
            </a:r>
            <a:endParaRPr lang="de-DE" sz="1200" b="1" dirty="0">
              <a:solidFill>
                <a:srgbClr val="FFFFFF"/>
              </a:solidFill>
              <a:latin typeface="Source Sans Pro" panose="020B0503030403020204" pitchFamily="34" charset="0"/>
              <a:ea typeface="Source Sans Pro" panose="020B0503030403020204" pitchFamily="34" charset="0"/>
            </a:endParaRPr>
          </a:p>
        </p:txBody>
      </p:sp>
      <p:sp>
        <p:nvSpPr>
          <p:cNvPr id="56" name="Rechteck 55">
            <a:extLst>
              <a:ext uri="{FF2B5EF4-FFF2-40B4-BE49-F238E27FC236}">
                <a16:creationId xmlns:a16="http://schemas.microsoft.com/office/drawing/2014/main" id="{9F2C36E2-0859-46CA-A6FD-92DE03E37368}"/>
              </a:ext>
            </a:extLst>
          </p:cNvPr>
          <p:cNvSpPr/>
          <p:nvPr/>
        </p:nvSpPr>
        <p:spPr>
          <a:xfrm>
            <a:off x="7033989" y="4273120"/>
            <a:ext cx="1456669" cy="676481"/>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FFFFFF"/>
                </a:solidFill>
                <a:latin typeface="Source Sans Pro" panose="020B0503030403020204" pitchFamily="34" charset="0"/>
                <a:ea typeface="Source Sans Pro" panose="020B0503030403020204" pitchFamily="34" charset="0"/>
              </a:rPr>
              <a:t>Fachbereichs-kommission</a:t>
            </a:r>
          </a:p>
          <a:p>
            <a:pPr algn="ctr"/>
            <a:r>
              <a:rPr lang="de-DE" sz="1100" b="1" dirty="0">
                <a:solidFill>
                  <a:srgbClr val="FFFFFF"/>
                </a:solidFill>
                <a:latin typeface="Source Sans Pro" panose="020B0503030403020204" pitchFamily="34" charset="0"/>
                <a:ea typeface="Source Sans Pro" panose="020B0503030403020204" pitchFamily="34" charset="0"/>
              </a:rPr>
              <a:t>Ingenieur-wissenschaften</a:t>
            </a:r>
            <a:endParaRPr lang="de-DE" sz="1200" b="1" dirty="0">
              <a:solidFill>
                <a:srgbClr val="FFFFFF"/>
              </a:solidFill>
              <a:latin typeface="Source Sans Pro" panose="020B0503030403020204" pitchFamily="34" charset="0"/>
              <a:ea typeface="Source Sans Pro" panose="020B0503030403020204" pitchFamily="34" charset="0"/>
            </a:endParaRPr>
          </a:p>
        </p:txBody>
      </p:sp>
      <p:sp>
        <p:nvSpPr>
          <p:cNvPr id="57" name="Rechteck 56">
            <a:extLst>
              <a:ext uri="{FF2B5EF4-FFF2-40B4-BE49-F238E27FC236}">
                <a16:creationId xmlns:a16="http://schemas.microsoft.com/office/drawing/2014/main" id="{40A41EA3-A7D9-4A18-BA32-3E3B0BBDF1ED}"/>
              </a:ext>
            </a:extLst>
          </p:cNvPr>
          <p:cNvSpPr/>
          <p:nvPr/>
        </p:nvSpPr>
        <p:spPr>
          <a:xfrm>
            <a:off x="5456121" y="4273120"/>
            <a:ext cx="1456669" cy="676481"/>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FFFFFF"/>
                </a:solidFill>
                <a:latin typeface="Source Sans Pro" panose="020B0503030403020204" pitchFamily="34" charset="0"/>
                <a:ea typeface="Source Sans Pro" panose="020B0503030403020204" pitchFamily="34" charset="0"/>
              </a:rPr>
              <a:t>Fachbereichs-kommission</a:t>
            </a:r>
          </a:p>
          <a:p>
            <a:pPr algn="ctr"/>
            <a:r>
              <a:rPr lang="de-DE" sz="1100" b="1" dirty="0">
                <a:solidFill>
                  <a:srgbClr val="FFFFFF"/>
                </a:solidFill>
                <a:latin typeface="Source Sans Pro" panose="020B0503030403020204" pitchFamily="34" charset="0"/>
                <a:ea typeface="Source Sans Pro" panose="020B0503030403020204" pitchFamily="34" charset="0"/>
              </a:rPr>
              <a:t>Wirtschafts-wissenschaften</a:t>
            </a:r>
            <a:endParaRPr lang="de-DE" sz="1200" b="1" dirty="0">
              <a:solidFill>
                <a:srgbClr val="FFFFFF"/>
              </a:solidFill>
              <a:latin typeface="Source Sans Pro" panose="020B0503030403020204" pitchFamily="34" charset="0"/>
              <a:ea typeface="Source Sans Pro" panose="020B0503030403020204" pitchFamily="34" charset="0"/>
            </a:endParaRPr>
          </a:p>
        </p:txBody>
      </p:sp>
      <p:sp>
        <p:nvSpPr>
          <p:cNvPr id="58" name="Textfeld 57">
            <a:extLst>
              <a:ext uri="{FF2B5EF4-FFF2-40B4-BE49-F238E27FC236}">
                <a16:creationId xmlns:a16="http://schemas.microsoft.com/office/drawing/2014/main" id="{78726AF3-C3F5-4A73-8245-FA883DEF3369}"/>
              </a:ext>
            </a:extLst>
          </p:cNvPr>
          <p:cNvSpPr txBox="1"/>
          <p:nvPr/>
        </p:nvSpPr>
        <p:spPr>
          <a:xfrm>
            <a:off x="5441139" y="5026390"/>
            <a:ext cx="1453916" cy="954107"/>
          </a:xfrm>
          <a:prstGeom prst="rect">
            <a:avLst/>
          </a:prstGeom>
          <a:noFill/>
        </p:spPr>
        <p:txBody>
          <a:bodyPr wrap="square">
            <a:spAutoFit/>
          </a:bodyPr>
          <a:lstStyle/>
          <a:p>
            <a:r>
              <a:rPr lang="de-DE" sz="900" dirty="0">
                <a:solidFill>
                  <a:srgbClr val="0E4A7D"/>
                </a:solidFill>
                <a:latin typeface="Source Sans Pro" panose="020B0503030403020204" pitchFamily="34" charset="0"/>
                <a:ea typeface="Source Sans Pro" panose="020B0503030403020204" pitchFamily="34" charset="0"/>
              </a:rPr>
              <a:t>7 Hochschullehrer</a:t>
            </a:r>
          </a:p>
          <a:p>
            <a:r>
              <a:rPr lang="de-DE" sz="900" dirty="0">
                <a:solidFill>
                  <a:srgbClr val="0E4A7D"/>
                </a:solidFill>
                <a:highlight>
                  <a:srgbClr val="FFFF00"/>
                </a:highlight>
                <a:latin typeface="Source Sans Pro" panose="020B0503030403020204" pitchFamily="34" charset="0"/>
                <a:ea typeface="Source Sans Pro" panose="020B0503030403020204" pitchFamily="34" charset="0"/>
              </a:rPr>
              <a:t>3 Duale Praxispartner</a:t>
            </a:r>
          </a:p>
          <a:p>
            <a:r>
              <a:rPr lang="de-DE" sz="900" dirty="0">
                <a:solidFill>
                  <a:srgbClr val="0E4A7D"/>
                </a:solidFill>
                <a:latin typeface="Source Sans Pro" panose="020B0503030403020204" pitchFamily="34" charset="0"/>
                <a:ea typeface="Source Sans Pro" panose="020B0503030403020204" pitchFamily="34" charset="0"/>
              </a:rPr>
              <a:t>1 Vertreter (Wiss. MA / VW </a:t>
            </a:r>
          </a:p>
          <a:p>
            <a:r>
              <a:rPr lang="de-DE" sz="900" dirty="0">
                <a:solidFill>
                  <a:srgbClr val="0E4A7D"/>
                </a:solidFill>
                <a:latin typeface="Source Sans Pro" panose="020B0503030403020204" pitchFamily="34" charset="0"/>
                <a:ea typeface="Source Sans Pro" panose="020B0503030403020204" pitchFamily="34" charset="0"/>
              </a:rPr>
              <a:t>    und Technik)</a:t>
            </a:r>
          </a:p>
          <a:p>
            <a:r>
              <a:rPr lang="de-DE" sz="900" dirty="0">
                <a:solidFill>
                  <a:srgbClr val="0E4A7D"/>
                </a:solidFill>
                <a:latin typeface="Source Sans Pro" panose="020B0503030403020204" pitchFamily="34" charset="0"/>
                <a:ea typeface="Source Sans Pro" panose="020B0503030403020204" pitchFamily="34" charset="0"/>
              </a:rPr>
              <a:t>2 Studierende</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sp>
        <p:nvSpPr>
          <p:cNvPr id="59" name="Textfeld 58">
            <a:extLst>
              <a:ext uri="{FF2B5EF4-FFF2-40B4-BE49-F238E27FC236}">
                <a16:creationId xmlns:a16="http://schemas.microsoft.com/office/drawing/2014/main" id="{447EC704-90F6-4F29-A967-B498F1BEA6E2}"/>
              </a:ext>
            </a:extLst>
          </p:cNvPr>
          <p:cNvSpPr txBox="1"/>
          <p:nvPr/>
        </p:nvSpPr>
        <p:spPr>
          <a:xfrm>
            <a:off x="7003425" y="5026389"/>
            <a:ext cx="1453916" cy="784830"/>
          </a:xfrm>
          <a:prstGeom prst="rect">
            <a:avLst/>
          </a:prstGeom>
          <a:noFill/>
        </p:spPr>
        <p:txBody>
          <a:bodyPr wrap="square">
            <a:spAutoFit/>
          </a:bodyPr>
          <a:lstStyle/>
          <a:p>
            <a:r>
              <a:rPr lang="de-DE" sz="900" dirty="0">
                <a:solidFill>
                  <a:srgbClr val="0E4A7D"/>
                </a:solidFill>
                <a:latin typeface="Source Sans Pro" panose="020B0503030403020204" pitchFamily="34" charset="0"/>
                <a:ea typeface="Source Sans Pro" panose="020B0503030403020204" pitchFamily="34" charset="0"/>
              </a:rPr>
              <a:t>6 Hochschullehrer</a:t>
            </a:r>
          </a:p>
          <a:p>
            <a:r>
              <a:rPr lang="de-DE" sz="900" dirty="0">
                <a:solidFill>
                  <a:srgbClr val="0E4A7D"/>
                </a:solidFill>
                <a:highlight>
                  <a:srgbClr val="FFFF00"/>
                </a:highlight>
                <a:latin typeface="Source Sans Pro" panose="020B0503030403020204" pitchFamily="34" charset="0"/>
                <a:ea typeface="Source Sans Pro" panose="020B0503030403020204" pitchFamily="34" charset="0"/>
              </a:rPr>
              <a:t>2 Duale Praxispartner</a:t>
            </a:r>
          </a:p>
          <a:p>
            <a:r>
              <a:rPr lang="de-DE" sz="900" dirty="0">
                <a:solidFill>
                  <a:srgbClr val="0E4A7D"/>
                </a:solidFill>
                <a:latin typeface="Source Sans Pro" panose="020B0503030403020204" pitchFamily="34" charset="0"/>
                <a:ea typeface="Source Sans Pro" panose="020B0503030403020204" pitchFamily="34" charset="0"/>
              </a:rPr>
              <a:t>1 Vertreter (Wiss. MA / VW </a:t>
            </a:r>
          </a:p>
          <a:p>
            <a:r>
              <a:rPr lang="de-DE" sz="900" dirty="0">
                <a:solidFill>
                  <a:srgbClr val="0E4A7D"/>
                </a:solidFill>
                <a:latin typeface="Source Sans Pro" panose="020B0503030403020204" pitchFamily="34" charset="0"/>
                <a:ea typeface="Source Sans Pro" panose="020B0503030403020204" pitchFamily="34" charset="0"/>
              </a:rPr>
              <a:t>    und Technik)</a:t>
            </a:r>
          </a:p>
          <a:p>
            <a:r>
              <a:rPr lang="de-DE" sz="900" dirty="0">
                <a:solidFill>
                  <a:srgbClr val="0E4A7D"/>
                </a:solidFill>
                <a:latin typeface="Source Sans Pro" panose="020B0503030403020204" pitchFamily="34" charset="0"/>
                <a:ea typeface="Source Sans Pro" panose="020B0503030403020204" pitchFamily="34" charset="0"/>
              </a:rPr>
              <a:t>2 Studierende</a:t>
            </a:r>
          </a:p>
        </p:txBody>
      </p:sp>
      <p:cxnSp>
        <p:nvCxnSpPr>
          <p:cNvPr id="4" name="Gerader Verbinder 3">
            <a:extLst>
              <a:ext uri="{FF2B5EF4-FFF2-40B4-BE49-F238E27FC236}">
                <a16:creationId xmlns:a16="http://schemas.microsoft.com/office/drawing/2014/main" id="{B08413FC-05AE-45B9-9408-2A2F55BB5190}"/>
              </a:ext>
            </a:extLst>
          </p:cNvPr>
          <p:cNvCxnSpPr>
            <a:cxnSpLocks/>
          </p:cNvCxnSpPr>
          <p:nvPr/>
        </p:nvCxnSpPr>
        <p:spPr>
          <a:xfrm>
            <a:off x="6200965" y="3720698"/>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2F73BE6B-7CA8-4363-BEFF-DE90AEA1C81A}"/>
              </a:ext>
            </a:extLst>
          </p:cNvPr>
          <p:cNvCxnSpPr>
            <a:cxnSpLocks/>
          </p:cNvCxnSpPr>
          <p:nvPr/>
        </p:nvCxnSpPr>
        <p:spPr>
          <a:xfrm>
            <a:off x="7925203" y="3843499"/>
            <a:ext cx="0" cy="429621"/>
          </a:xfrm>
          <a:prstGeom prst="line">
            <a:avLst/>
          </a:prstGeom>
          <a:ln w="19050">
            <a:solidFill>
              <a:srgbClr val="0E4A7D"/>
            </a:solidFill>
          </a:ln>
          <a:effectLst/>
        </p:spPr>
        <p:style>
          <a:lnRef idx="2">
            <a:schemeClr val="accent1"/>
          </a:lnRef>
          <a:fillRef idx="0">
            <a:schemeClr val="accent1"/>
          </a:fillRef>
          <a:effectRef idx="1">
            <a:schemeClr val="accent1"/>
          </a:effectRef>
          <a:fontRef idx="minor">
            <a:schemeClr val="tx1"/>
          </a:fontRef>
        </p:style>
      </p:cxnSp>
      <p:cxnSp>
        <p:nvCxnSpPr>
          <p:cNvPr id="62" name="Gerader Verbinder 61">
            <a:extLst>
              <a:ext uri="{FF2B5EF4-FFF2-40B4-BE49-F238E27FC236}">
                <a16:creationId xmlns:a16="http://schemas.microsoft.com/office/drawing/2014/main" id="{D8A7FC07-A962-49A0-A8AF-4CD4AE5B3633}"/>
              </a:ext>
            </a:extLst>
          </p:cNvPr>
          <p:cNvCxnSpPr>
            <a:cxnSpLocks/>
          </p:cNvCxnSpPr>
          <p:nvPr/>
        </p:nvCxnSpPr>
        <p:spPr>
          <a:xfrm>
            <a:off x="4551440" y="3843206"/>
            <a:ext cx="15" cy="414590"/>
          </a:xfrm>
          <a:prstGeom prst="line">
            <a:avLst/>
          </a:prstGeom>
          <a:ln w="19050">
            <a:solidFill>
              <a:srgbClr val="0E4A7D"/>
            </a:solidFill>
          </a:ln>
          <a:effectLst/>
        </p:spPr>
        <p:style>
          <a:lnRef idx="2">
            <a:schemeClr val="accent1"/>
          </a:lnRef>
          <a:fillRef idx="0">
            <a:schemeClr val="accent1"/>
          </a:fillRef>
          <a:effectRef idx="1">
            <a:schemeClr val="accent1"/>
          </a:effectRef>
          <a:fontRef idx="minor">
            <a:schemeClr val="tx1"/>
          </a:fontRef>
        </p:style>
      </p:cxnSp>
      <p:sp>
        <p:nvSpPr>
          <p:cNvPr id="65" name="Rechteck 64">
            <a:extLst>
              <a:ext uri="{FF2B5EF4-FFF2-40B4-BE49-F238E27FC236}">
                <a16:creationId xmlns:a16="http://schemas.microsoft.com/office/drawing/2014/main" id="{7B9A0317-5147-4C47-87BD-B9175EC7A15B}"/>
              </a:ext>
            </a:extLst>
          </p:cNvPr>
          <p:cNvSpPr/>
          <p:nvPr/>
        </p:nvSpPr>
        <p:spPr>
          <a:xfrm>
            <a:off x="745494" y="5447318"/>
            <a:ext cx="280930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Studierendenrat DHSN</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36" name="Textfeld 35">
            <a:extLst>
              <a:ext uri="{FF2B5EF4-FFF2-40B4-BE49-F238E27FC236}">
                <a16:creationId xmlns:a16="http://schemas.microsoft.com/office/drawing/2014/main" id="{734AF2A8-5DEA-4AB2-9F27-860FC193BC93}"/>
              </a:ext>
            </a:extLst>
          </p:cNvPr>
          <p:cNvSpPr txBox="1"/>
          <p:nvPr/>
        </p:nvSpPr>
        <p:spPr>
          <a:xfrm>
            <a:off x="5110926" y="2488382"/>
            <a:ext cx="2407759" cy="261610"/>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 88 a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19 GO)</a:t>
            </a:r>
            <a:endParaRPr lang="de-DE" sz="1100" dirty="0">
              <a:solidFill>
                <a:srgbClr val="0E4A7D"/>
              </a:solidFill>
            </a:endParaRPr>
          </a:p>
        </p:txBody>
      </p:sp>
      <p:sp>
        <p:nvSpPr>
          <p:cNvPr id="38" name="Textfeld 37">
            <a:extLst>
              <a:ext uri="{FF2B5EF4-FFF2-40B4-BE49-F238E27FC236}">
                <a16:creationId xmlns:a16="http://schemas.microsoft.com/office/drawing/2014/main" id="{1B0C7B57-E901-4DC8-B2C3-B0DD1AFECEAA}"/>
              </a:ext>
            </a:extLst>
          </p:cNvPr>
          <p:cNvSpPr txBox="1"/>
          <p:nvPr/>
        </p:nvSpPr>
        <p:spPr>
          <a:xfrm>
            <a:off x="4549671" y="1277462"/>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88, Abs. 1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17 GO)</a:t>
            </a:r>
          </a:p>
        </p:txBody>
      </p:sp>
      <p:sp>
        <p:nvSpPr>
          <p:cNvPr id="64" name="Rechteck 63">
            <a:extLst>
              <a:ext uri="{FF2B5EF4-FFF2-40B4-BE49-F238E27FC236}">
                <a16:creationId xmlns:a16="http://schemas.microsoft.com/office/drawing/2014/main" id="{D689A511-9BA5-4FEF-8622-5DDFB067A9EB}"/>
              </a:ext>
            </a:extLst>
          </p:cNvPr>
          <p:cNvSpPr/>
          <p:nvPr/>
        </p:nvSpPr>
        <p:spPr>
          <a:xfrm>
            <a:off x="4693560" y="3236484"/>
            <a:ext cx="2970893" cy="819504"/>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66" name="Rechteck 65">
            <a:extLst>
              <a:ext uri="{FF2B5EF4-FFF2-40B4-BE49-F238E27FC236}">
                <a16:creationId xmlns:a16="http://schemas.microsoft.com/office/drawing/2014/main" id="{2C57AAD2-C483-4DEC-9AFC-1494129697C5}"/>
              </a:ext>
            </a:extLst>
          </p:cNvPr>
          <p:cNvSpPr/>
          <p:nvPr/>
        </p:nvSpPr>
        <p:spPr>
          <a:xfrm>
            <a:off x="4712156" y="3236484"/>
            <a:ext cx="2970893" cy="339247"/>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FFFFF"/>
                </a:solidFill>
                <a:latin typeface="Source Sans Pro" panose="020B0503030403020204" pitchFamily="34" charset="0"/>
                <a:ea typeface="Source Sans Pro" panose="020B0503030403020204" pitchFamily="34" charset="0"/>
              </a:rPr>
              <a:t>Fachbereichskommissionen</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67" name="Textfeld 66">
            <a:extLst>
              <a:ext uri="{FF2B5EF4-FFF2-40B4-BE49-F238E27FC236}">
                <a16:creationId xmlns:a16="http://schemas.microsoft.com/office/drawing/2014/main" id="{6F856ADC-83C4-4EC8-9D31-8FFC6CB3B8ED}"/>
              </a:ext>
            </a:extLst>
          </p:cNvPr>
          <p:cNvSpPr txBox="1"/>
          <p:nvPr/>
        </p:nvSpPr>
        <p:spPr>
          <a:xfrm>
            <a:off x="4948297" y="3794377"/>
            <a:ext cx="2407759"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Vorsitz: Pro-Rektor</a:t>
            </a:r>
            <a:endParaRPr lang="de-DE" sz="1100" dirty="0">
              <a:solidFill>
                <a:srgbClr val="0E4A7D"/>
              </a:solidFill>
            </a:endParaRPr>
          </a:p>
        </p:txBody>
      </p:sp>
      <p:sp>
        <p:nvSpPr>
          <p:cNvPr id="68" name="Textfeld 67">
            <a:extLst>
              <a:ext uri="{FF2B5EF4-FFF2-40B4-BE49-F238E27FC236}">
                <a16:creationId xmlns:a16="http://schemas.microsoft.com/office/drawing/2014/main" id="{DDAD7C6C-E1A1-4661-8D4D-2A1DEA28E34D}"/>
              </a:ext>
            </a:extLst>
          </p:cNvPr>
          <p:cNvSpPr txBox="1"/>
          <p:nvPr/>
        </p:nvSpPr>
        <p:spPr>
          <a:xfrm>
            <a:off x="5123625" y="3579512"/>
            <a:ext cx="2407759" cy="261610"/>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 89 a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20 GO)</a:t>
            </a:r>
            <a:endParaRPr lang="de-DE" sz="1100" dirty="0">
              <a:solidFill>
                <a:srgbClr val="0E4A7D"/>
              </a:solidFill>
            </a:endParaRPr>
          </a:p>
        </p:txBody>
      </p:sp>
      <p:sp>
        <p:nvSpPr>
          <p:cNvPr id="69" name="Textfeld 68">
            <a:extLst>
              <a:ext uri="{FF2B5EF4-FFF2-40B4-BE49-F238E27FC236}">
                <a16:creationId xmlns:a16="http://schemas.microsoft.com/office/drawing/2014/main" id="{8C020971-07C2-449F-8257-FFD639AA8716}"/>
              </a:ext>
            </a:extLst>
          </p:cNvPr>
          <p:cNvSpPr txBox="1"/>
          <p:nvPr/>
        </p:nvSpPr>
        <p:spPr>
          <a:xfrm>
            <a:off x="8666219" y="1562166"/>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85, Abs. 2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15 GO)</a:t>
            </a:r>
          </a:p>
        </p:txBody>
      </p:sp>
      <p:sp>
        <p:nvSpPr>
          <p:cNvPr id="70" name="Textfeld 69">
            <a:extLst>
              <a:ext uri="{FF2B5EF4-FFF2-40B4-BE49-F238E27FC236}">
                <a16:creationId xmlns:a16="http://schemas.microsoft.com/office/drawing/2014/main" id="{2422544C-80BF-4E1F-8DBA-37DB485492E4}"/>
              </a:ext>
            </a:extLst>
          </p:cNvPr>
          <p:cNvSpPr txBox="1"/>
          <p:nvPr/>
        </p:nvSpPr>
        <p:spPr>
          <a:xfrm>
            <a:off x="8639796" y="3720698"/>
            <a:ext cx="3365547" cy="1277273"/>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42 stimmberechtigte Mitglieder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21 stimmberechtigte Mitglieder des Senats</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11 Vertreter der Hochschullehrer</a:t>
            </a:r>
          </a:p>
          <a:p>
            <a:pPr marL="171450" indent="-1714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3 Vertreter Dualer Praxispartner (1 je Fachbereich)</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5 Vertreter der Gruppe (wissenschaftliche MA /  Vertreter MA Verwaltung/Technik)</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 Vertreter der Studierenden</a:t>
            </a:r>
          </a:p>
        </p:txBody>
      </p:sp>
      <p:sp>
        <p:nvSpPr>
          <p:cNvPr id="71" name="Textfeld 70">
            <a:extLst>
              <a:ext uri="{FF2B5EF4-FFF2-40B4-BE49-F238E27FC236}">
                <a16:creationId xmlns:a16="http://schemas.microsoft.com/office/drawing/2014/main" id="{FCD93B1E-E557-4D9D-9F60-256B6CD62C7C}"/>
              </a:ext>
            </a:extLst>
          </p:cNvPr>
          <p:cNvSpPr txBox="1"/>
          <p:nvPr/>
        </p:nvSpPr>
        <p:spPr>
          <a:xfrm>
            <a:off x="8694958" y="3428894"/>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86, Abs. 2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16 GO)</a:t>
            </a:r>
          </a:p>
        </p:txBody>
      </p:sp>
      <p:sp>
        <p:nvSpPr>
          <p:cNvPr id="46" name="Pfeil: nach links 45">
            <a:extLst>
              <a:ext uri="{FF2B5EF4-FFF2-40B4-BE49-F238E27FC236}">
                <a16:creationId xmlns:a16="http://schemas.microsoft.com/office/drawing/2014/main" id="{7AE423B1-5CD4-4335-B39C-F6732315979F}"/>
              </a:ext>
            </a:extLst>
          </p:cNvPr>
          <p:cNvSpPr/>
          <p:nvPr/>
        </p:nvSpPr>
        <p:spPr>
          <a:xfrm rot="18815091">
            <a:off x="11246724" y="1663692"/>
            <a:ext cx="742950" cy="3395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Pfeil: nach links 52">
            <a:extLst>
              <a:ext uri="{FF2B5EF4-FFF2-40B4-BE49-F238E27FC236}">
                <a16:creationId xmlns:a16="http://schemas.microsoft.com/office/drawing/2014/main" id="{9A9540CF-8277-46DA-8127-468A13CF0F68}"/>
              </a:ext>
            </a:extLst>
          </p:cNvPr>
          <p:cNvSpPr/>
          <p:nvPr/>
        </p:nvSpPr>
        <p:spPr>
          <a:xfrm rot="18815091">
            <a:off x="11361548" y="3770706"/>
            <a:ext cx="742950" cy="3395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873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524358" y="784981"/>
            <a:ext cx="7033730" cy="443744"/>
          </a:xfrm>
        </p:spPr>
        <p:txBody>
          <a:bodyPr/>
          <a:lstStyle/>
          <a:p>
            <a:r>
              <a:rPr lang="de-DE" sz="2400" b="1" dirty="0">
                <a:latin typeface="Source Sans Pro" panose="020B0503030403020204" pitchFamily="34" charset="0"/>
                <a:ea typeface="Source Sans Pro" panose="020B0503030403020204" pitchFamily="34" charset="0"/>
              </a:rPr>
              <a:t>Aufgaben des Senats (§ 85, Abs. 1 </a:t>
            </a:r>
            <a:r>
              <a:rPr lang="de-DE" sz="2400" b="1" dirty="0" err="1">
                <a:latin typeface="Source Sans Pro" panose="020B0503030403020204" pitchFamily="34" charset="0"/>
                <a:ea typeface="Source Sans Pro" panose="020B0503030403020204" pitchFamily="34" charset="0"/>
              </a:rPr>
              <a:t>SächsHSG</a:t>
            </a:r>
            <a:r>
              <a:rPr lang="de-DE" sz="2400" b="1" dirty="0">
                <a:latin typeface="Source Sans Pro" panose="020B0503030403020204" pitchFamily="34" charset="0"/>
                <a:ea typeface="Source Sans Pro" panose="020B0503030403020204" pitchFamily="34" charset="0"/>
              </a:rPr>
              <a:t>)</a:t>
            </a:r>
          </a:p>
        </p:txBody>
      </p:sp>
      <p:sp>
        <p:nvSpPr>
          <p:cNvPr id="2" name="Rectangle 1">
            <a:extLst>
              <a:ext uri="{FF2B5EF4-FFF2-40B4-BE49-F238E27FC236}">
                <a16:creationId xmlns:a16="http://schemas.microsoft.com/office/drawing/2014/main" id="{5C397969-0A8F-401B-AE4C-D4435EBAB45F}"/>
              </a:ext>
            </a:extLst>
          </p:cNvPr>
          <p:cNvSpPr>
            <a:spLocks noChangeArrowheads="1"/>
          </p:cNvSpPr>
          <p:nvPr/>
        </p:nvSpPr>
        <p:spPr bwMode="auto">
          <a:xfrm>
            <a:off x="524358" y="1299385"/>
            <a:ext cx="1064265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Der </a:t>
            </a:r>
            <a:r>
              <a:rPr kumimoji="0" lang="de-DE" altLang="de-DE" sz="1200"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SENAT </a:t>
            </a: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ist zuständig für</a:t>
            </a: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 die Beschlussfassungen über die Ordnungen der Hochschule nach § 14 Absatz 3 und 4 Satz 2 sowie nach § 83 Satz 3,</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2. die Benennung der drei Senatsmitglieder für die Auswahlkommission nach § 87 Absatz 6 Satz 2 Nummer 2,</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3. die Beantragung der Abwahl der Rektorin oder des Rektors beim Erweiterten Senat,</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4. die Wahl und Abwahl der Prorektorinnen und Prorektoren,</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5. die Stellungnahme zum Vorschlag der Rektorin oder des Rektors für die Bestellung der Kanzlerin oder des Kanzlers,</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6. die Vorschläge für die Berufung von Mitgliedern des Hochschulrates,</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7. die Stellungnahme zum Wirtschaftsplan,</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8. die Stellungnahmen zu allen wissenschaftlichen und künstlerischen Angelegenheiten, die nicht nur eine </a:t>
            </a:r>
            <a:r>
              <a:rPr lang="de-DE" altLang="de-DE" sz="1200" dirty="0">
                <a:latin typeface="Source Sans Pro" panose="020B0503030403020204" pitchFamily="34" charset="0"/>
                <a:ea typeface="Source Sans Pro" panose="020B0503030403020204" pitchFamily="34" charset="0"/>
                <a:cs typeface="Arial" panose="020B0604020202020204" pitchFamily="34" charset="0"/>
              </a:rPr>
              <a:t>Grundeinheit nach § 2 Abs. 2 Satz 1 oder Abs. 3 betreffen</a:t>
            </a: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9. Entscheidungen von grundsätzlicher Bedeutung in Angelegenheiten der Förderung des wissenschaftlichen und künstlerischen Nachwuchses,</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10. </a:t>
            </a:r>
            <a:r>
              <a:rPr kumimoji="0" lang="de-DE" altLang="de-DE" sz="1200" b="0" i="0" u="none" strike="noStrike" cap="none" normalizeH="0" baseline="0" dirty="0">
                <a:ln>
                  <a:noFill/>
                </a:ln>
                <a:solidFill>
                  <a:schemeClr val="tx1"/>
                </a:solidFill>
                <a:effectLst/>
                <a:highlight>
                  <a:srgbClr val="FFFF00"/>
                </a:highlight>
                <a:latin typeface="Source Sans Pro" panose="020B0503030403020204" pitchFamily="34" charset="0"/>
                <a:ea typeface="Source Sans Pro" panose="020B0503030403020204" pitchFamily="34" charset="0"/>
                <a:cs typeface="Arial" panose="020B0604020202020204" pitchFamily="34" charset="0"/>
              </a:rPr>
              <a:t>Entscheidungen</a:t>
            </a: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 von grundsätzlicher Bedeutung in </a:t>
            </a:r>
            <a:r>
              <a:rPr kumimoji="0" lang="de-DE" altLang="de-DE" sz="1200" b="0" i="0" u="none" strike="noStrike" cap="none" normalizeH="0" baseline="0" dirty="0">
                <a:ln>
                  <a:noFill/>
                </a:ln>
                <a:solidFill>
                  <a:schemeClr val="tx1"/>
                </a:solidFill>
                <a:effectLst/>
                <a:highlight>
                  <a:srgbClr val="FFFF00"/>
                </a:highlight>
                <a:latin typeface="Source Sans Pro" panose="020B0503030403020204" pitchFamily="34" charset="0"/>
                <a:ea typeface="Source Sans Pro" panose="020B0503030403020204" pitchFamily="34" charset="0"/>
                <a:cs typeface="Arial" panose="020B0604020202020204" pitchFamily="34" charset="0"/>
              </a:rPr>
              <a:t>Angelegenheiten der Lehre, Forschung</a:t>
            </a: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 oder Kunst, </a:t>
            </a: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lang="de-DE" altLang="de-DE" sz="1200" dirty="0">
                <a:latin typeface="Source Sans Pro" panose="020B0503030403020204" pitchFamily="34" charset="0"/>
                <a:ea typeface="Source Sans Pro" panose="020B0503030403020204" pitchFamily="34" charset="0"/>
                <a:cs typeface="Arial" panose="020B0604020202020204" pitchFamily="34" charset="0"/>
              </a:rPr>
              <a:t>      </a:t>
            </a: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soweit diese nicht nur eine </a:t>
            </a:r>
            <a:r>
              <a:rPr lang="de-DE" altLang="de-DE" sz="1200" dirty="0">
                <a:latin typeface="Source Sans Pro" panose="020B0503030403020204" pitchFamily="34" charset="0"/>
                <a:ea typeface="Source Sans Pro" panose="020B0503030403020204" pitchFamily="34" charset="0"/>
                <a:cs typeface="Arial" panose="020B0604020202020204" pitchFamily="34" charset="0"/>
              </a:rPr>
              <a:t>Grundeinheit nach § 2 Abs. 2 Satz 1 oder Abs. 3 </a:t>
            </a: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betreffen,</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11. die Festlegung der von der Hochschule zu vergebenden Hochschulgrade nach § 40,</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12. die Aufstellung von </a:t>
            </a:r>
            <a:r>
              <a:rPr kumimoji="0" lang="de-DE" altLang="de-DE" sz="1200" b="0" i="0" u="none" strike="noStrike" cap="none" normalizeH="0" baseline="0" dirty="0">
                <a:ln>
                  <a:noFill/>
                </a:ln>
                <a:solidFill>
                  <a:schemeClr val="tx1"/>
                </a:solidFill>
                <a:effectLst/>
                <a:highlight>
                  <a:srgbClr val="FFFF00"/>
                </a:highlight>
                <a:latin typeface="Source Sans Pro" panose="020B0503030403020204" pitchFamily="34" charset="0"/>
                <a:ea typeface="Source Sans Pro" panose="020B0503030403020204" pitchFamily="34" charset="0"/>
                <a:cs typeface="Arial" panose="020B0604020202020204" pitchFamily="34" charset="0"/>
              </a:rPr>
              <a:t>Grundsätzen zur Qualitätssicherung</a:t>
            </a: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 insbesondere für die Evaluation der Lehre,</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13. die Wahl und Bestellung von Beauftragten der Hochschule; § 88 Absatz 3 </a:t>
            </a:r>
            <a:r>
              <a:rPr lang="de-DE" altLang="de-DE" sz="1200" dirty="0">
                <a:latin typeface="Source Sans Pro" panose="020B0503030403020204" pitchFamily="34" charset="0"/>
                <a:ea typeface="Source Sans Pro" panose="020B0503030403020204" pitchFamily="34" charset="0"/>
                <a:cs typeface="Arial" panose="020B0604020202020204" pitchFamily="34" charset="0"/>
              </a:rPr>
              <a:t>Satz 3 und 4, </a:t>
            </a: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lang="de-DE" altLang="de-DE" sz="1200" dirty="0">
                <a:latin typeface="Source Sans Pro" panose="020B0503030403020204" pitchFamily="34" charset="0"/>
                <a:ea typeface="Source Sans Pro" panose="020B0503030403020204" pitchFamily="34" charset="0"/>
                <a:cs typeface="Arial" panose="020B0604020202020204" pitchFamily="34" charset="0"/>
              </a:rPr>
              <a:t>      § 93 Absatz 4 Satz 5 sowie § 96d Absatz 4 Satz 4 bleiben unberührt,</a:t>
            </a: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14. die Aufstellung des Leitbildes für die Lehre und die Formulierung von Grundsätzen der Organisation des Lehr- und Studienbetriebes,</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15. die Stellungnahme zur Stellenausstattung der </a:t>
            </a:r>
            <a:r>
              <a:rPr lang="de-DE" altLang="de-DE" sz="1200" dirty="0">
                <a:latin typeface="Source Sans Pro" panose="020B0503030403020204" pitchFamily="34" charset="0"/>
                <a:ea typeface="Source Sans Pro" panose="020B0503030403020204" pitchFamily="34" charset="0"/>
                <a:cs typeface="Arial" panose="020B0604020202020204" pitchFamily="34" charset="0"/>
              </a:rPr>
              <a:t>Grundeinheit nach § 2 Abs. 2 Satz 1 oder Abs. 3</a:t>
            </a: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16. die Beschlussfassung über die Entwicklungsplanung der Hochschule und in diesem Rahmen über das Angebot an Studienfächern und Studiengängen,</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17. die Stellungnahme zum Tätigkeitsbericht der oder des Gleichstellungsbeauftragten der Hochschule,</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18. die Stellungnahme zum Gleichstellungskonzept der Hochschule,</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19. die Stellungnahme zum Personalentwicklungskonzept der Hochschule,</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20. die Stellungnahme zur Honorarordnung,</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21. die Stellungnahme zum Bericht des Rektorates und zur beabsichtigten Information der Öffentlichkeit durch das Rektorat,</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22. die Stellungnahme zum Jahresbericht des Studentenwerkes.</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Näheres zu den Nummern 9 und 10 kann die Grundordnung regeln.</a:t>
            </a:r>
            <a:endParaRPr kumimoji="0" lang="de-DE" altLang="de-DE" sz="1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p:txBody>
      </p:sp>
      <p:sp>
        <p:nvSpPr>
          <p:cNvPr id="4" name="Textfeld 3">
            <a:extLst>
              <a:ext uri="{FF2B5EF4-FFF2-40B4-BE49-F238E27FC236}">
                <a16:creationId xmlns:a16="http://schemas.microsoft.com/office/drawing/2014/main" id="{3CC00273-C8AA-4AFF-B5A6-8253C7C30847}"/>
              </a:ext>
            </a:extLst>
          </p:cNvPr>
          <p:cNvSpPr txBox="1"/>
          <p:nvPr/>
        </p:nvSpPr>
        <p:spPr>
          <a:xfrm>
            <a:off x="583429" y="2433429"/>
            <a:ext cx="10510815" cy="2308324"/>
          </a:xfrm>
          <a:prstGeom prst="rect">
            <a:avLst/>
          </a:prstGeom>
          <a:solidFill>
            <a:schemeClr val="bg1"/>
          </a:solidFill>
          <a:ln>
            <a:solidFill>
              <a:schemeClr val="tx1"/>
            </a:solidFill>
          </a:ln>
        </p:spPr>
        <p:txBody>
          <a:bodyPr wrap="square">
            <a:spAutoFit/>
          </a:bodyPr>
          <a:lstStyle/>
          <a:p>
            <a:r>
              <a:rPr lang="de-DE" sz="1800" b="1" dirty="0">
                <a:latin typeface="Source Sans Pro" panose="020B0503030403020204" pitchFamily="34" charset="0"/>
                <a:ea typeface="Source Sans Pro" panose="020B0503030403020204" pitchFamily="34" charset="0"/>
              </a:rPr>
              <a:t>Der Senat ist zuständig – u.a.</a:t>
            </a:r>
          </a:p>
          <a:p>
            <a:endParaRPr lang="de-DE" sz="1800" b="1" dirty="0">
              <a:latin typeface="Source Sans Pro" panose="020B0503030403020204" pitchFamily="34" charset="0"/>
              <a:ea typeface="Source Sans Pro" panose="020B0503030403020204" pitchFamily="34" charset="0"/>
            </a:endParaRPr>
          </a:p>
          <a:p>
            <a:pPr marL="171450" indent="-171450">
              <a:buFont typeface="Wingdings" panose="05000000000000000000" pitchFamily="2" charset="2"/>
              <a:buChar char="§"/>
            </a:pPr>
            <a:r>
              <a:rPr lang="de-DE" sz="1800" dirty="0">
                <a:latin typeface="Source Sans Pro" panose="020B0503030403020204" pitchFamily="34" charset="0"/>
                <a:ea typeface="Source Sans Pro" panose="020B0503030403020204" pitchFamily="34" charset="0"/>
              </a:rPr>
              <a:t>Beschlussfassung aller Ordnungen der DHSN</a:t>
            </a:r>
          </a:p>
          <a:p>
            <a:pPr marL="171450" indent="-171450">
              <a:buFont typeface="Wingdings" panose="05000000000000000000" pitchFamily="2" charset="2"/>
              <a:buChar char="§"/>
            </a:pPr>
            <a:r>
              <a:rPr lang="de-DE" sz="1800" dirty="0">
                <a:latin typeface="Source Sans Pro" panose="020B0503030403020204" pitchFamily="34" charset="0"/>
                <a:ea typeface="Source Sans Pro" panose="020B0503030403020204" pitchFamily="34" charset="0"/>
              </a:rPr>
              <a:t>Wahl der Prorektoren</a:t>
            </a:r>
          </a:p>
          <a:p>
            <a:pPr marL="171450" indent="-171450">
              <a:buFont typeface="Wingdings" panose="05000000000000000000" pitchFamily="2" charset="2"/>
              <a:buChar char="§"/>
            </a:pPr>
            <a:r>
              <a:rPr lang="de-DE" dirty="0">
                <a:latin typeface="Source Sans Pro" panose="020B0503030403020204" pitchFamily="34" charset="0"/>
                <a:ea typeface="Source Sans Pro" panose="020B0503030403020204" pitchFamily="34" charset="0"/>
              </a:rPr>
              <a:t>Stellungnahme zur Bestellung des Kanzlers // zum Wirtschaftsplan // zu diversen hochschulrelevanten Konzepten //  zur Honorarordnung // zum Bericht des Rektorats</a:t>
            </a:r>
          </a:p>
          <a:p>
            <a:pPr marL="171450" indent="-171450">
              <a:buFont typeface="Wingdings" panose="05000000000000000000" pitchFamily="2" charset="2"/>
              <a:buChar char="§"/>
            </a:pPr>
            <a:r>
              <a:rPr lang="de-DE" dirty="0">
                <a:latin typeface="Source Sans Pro" panose="020B0503030403020204" pitchFamily="34" charset="0"/>
                <a:ea typeface="Source Sans Pro" panose="020B0503030403020204" pitchFamily="34" charset="0"/>
              </a:rPr>
              <a:t>Entscheidungen von grundsätzlicher Bedeutung von Lehre und Forschung</a:t>
            </a:r>
          </a:p>
          <a:p>
            <a:pPr marL="171450" indent="-171450">
              <a:buFont typeface="Wingdings" panose="05000000000000000000" pitchFamily="2" charset="2"/>
              <a:buChar char="§"/>
            </a:pPr>
            <a:r>
              <a:rPr lang="de-DE" dirty="0">
                <a:latin typeface="Source Sans Pro" panose="020B0503030403020204" pitchFamily="34" charset="0"/>
                <a:ea typeface="Source Sans Pro" panose="020B0503030403020204" pitchFamily="34" charset="0"/>
              </a:rPr>
              <a:t>Aufstellen der Grundsätze zur Qualitätssicherung, insbesondere zur Evaluierung der Lehre</a:t>
            </a:r>
            <a:endParaRPr lang="de-DE" dirty="0"/>
          </a:p>
        </p:txBody>
      </p:sp>
    </p:spTree>
    <p:extLst>
      <p:ext uri="{BB962C8B-B14F-4D97-AF65-F5344CB8AC3E}">
        <p14:creationId xmlns:p14="http://schemas.microsoft.com/office/powerpoint/2010/main" val="10712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510069" y="1253227"/>
            <a:ext cx="11143284" cy="806591"/>
          </a:xfrm>
        </p:spPr>
        <p:txBody>
          <a:bodyPr/>
          <a:lstStyle/>
          <a:p>
            <a:r>
              <a:rPr lang="de-DE" sz="2400" b="1" dirty="0">
                <a:latin typeface="Source Sans Pro" panose="020B0503030403020204" pitchFamily="34" charset="0"/>
                <a:ea typeface="Source Sans Pro" panose="020B0503030403020204" pitchFamily="34" charset="0"/>
              </a:rPr>
              <a:t>Aufgaben des Erweiterten Senats (§ 86, Abs. 2 </a:t>
            </a:r>
            <a:r>
              <a:rPr lang="de-DE" sz="2400" b="1" dirty="0" err="1">
                <a:latin typeface="Source Sans Pro" panose="020B0503030403020204" pitchFamily="34" charset="0"/>
                <a:ea typeface="Source Sans Pro" panose="020B0503030403020204" pitchFamily="34" charset="0"/>
              </a:rPr>
              <a:t>SächsHSG</a:t>
            </a:r>
            <a:r>
              <a:rPr lang="de-DE" sz="2400" b="1" dirty="0">
                <a:latin typeface="Source Sans Pro" panose="020B0503030403020204" pitchFamily="34" charset="0"/>
                <a:ea typeface="Source Sans Pro" panose="020B0503030403020204" pitchFamily="34" charset="0"/>
              </a:rPr>
              <a:t>) </a:t>
            </a:r>
          </a:p>
        </p:txBody>
      </p:sp>
      <p:sp>
        <p:nvSpPr>
          <p:cNvPr id="2" name="Rectangle 1">
            <a:extLst>
              <a:ext uri="{FF2B5EF4-FFF2-40B4-BE49-F238E27FC236}">
                <a16:creationId xmlns:a16="http://schemas.microsoft.com/office/drawing/2014/main" id="{5C397969-0A8F-401B-AE4C-D4435EBAB45F}"/>
              </a:ext>
            </a:extLst>
          </p:cNvPr>
          <p:cNvSpPr>
            <a:spLocks noChangeArrowheads="1"/>
          </p:cNvSpPr>
          <p:nvPr/>
        </p:nvSpPr>
        <p:spPr bwMode="auto">
          <a:xfrm>
            <a:off x="524357" y="2716597"/>
            <a:ext cx="102875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4492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269875" algn="l"/>
                <a:tab pos="449263" algn="l"/>
              </a:tabLst>
            </a:pPr>
            <a:r>
              <a:rPr kumimoji="0" lang="de-DE" altLang="de-DE"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Der </a:t>
            </a:r>
            <a:r>
              <a:rPr lang="de-DE" altLang="de-DE" b="1" dirty="0">
                <a:latin typeface="Source Sans Pro" panose="020B0503030403020204" pitchFamily="34" charset="0"/>
                <a:ea typeface="Source Sans Pro" panose="020B0503030403020204" pitchFamily="34" charset="0"/>
                <a:cs typeface="Arial" panose="020B0604020202020204" pitchFamily="34" charset="0"/>
              </a:rPr>
              <a:t>ERWEITERTE SENAT </a:t>
            </a:r>
            <a:r>
              <a:rPr kumimoji="0" lang="de-DE" altLang="de-DE"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ist zuständig für die Wahl und die Abwahl der Rektorin oder des Rektors sowie im Benehmen mit dem Rektorat für die Beschlussfassung für die Grundordnung un</a:t>
            </a:r>
            <a:r>
              <a:rPr lang="de-DE" altLang="de-DE" dirty="0">
                <a:latin typeface="Source Sans Pro" panose="020B0503030403020204" pitchFamily="34" charset="0"/>
                <a:ea typeface="Source Sans Pro" panose="020B0503030403020204" pitchFamily="34" charset="0"/>
                <a:cs typeface="Arial" panose="020B0604020202020204" pitchFamily="34" charset="0"/>
              </a:rPr>
              <a:t>d ihre Änderung. Er hat über Vorschläge des Rektorats zur Änderung der Grundordnung zu entscheiden</a:t>
            </a:r>
            <a:r>
              <a:rPr kumimoji="0" lang="de-DE" altLang="de-DE"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rPr>
              <a:t>.</a:t>
            </a:r>
            <a:endParaRPr kumimoji="0" lang="de-DE" altLang="de-DE"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3533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352557" y="736271"/>
            <a:ext cx="8643960" cy="806591"/>
          </a:xfrm>
        </p:spPr>
        <p:txBody>
          <a:bodyPr/>
          <a:lstStyle/>
          <a:p>
            <a:r>
              <a:rPr lang="de-DE" sz="2400" b="1" dirty="0">
                <a:latin typeface="Source Sans Pro" panose="020B0503030403020204" pitchFamily="34" charset="0"/>
                <a:ea typeface="Source Sans Pro" panose="020B0503030403020204" pitchFamily="34" charset="0"/>
              </a:rPr>
              <a:t>Zeitplan für die Wahlen des Senats und des Erweiterten Senats</a:t>
            </a:r>
            <a:br>
              <a:rPr lang="de-DE" sz="2400" b="1" dirty="0">
                <a:latin typeface="Source Sans Pro" panose="020B0503030403020204" pitchFamily="34" charset="0"/>
                <a:ea typeface="Source Sans Pro" panose="020B0503030403020204" pitchFamily="34" charset="0"/>
              </a:rPr>
            </a:br>
            <a:endParaRPr lang="de-DE" sz="2400" b="1" dirty="0">
              <a:latin typeface="Source Sans Pro" panose="020B0503030403020204" pitchFamily="34" charset="0"/>
              <a:ea typeface="Source Sans Pro" panose="020B0503030403020204" pitchFamily="34" charset="0"/>
            </a:endParaRPr>
          </a:p>
        </p:txBody>
      </p:sp>
      <p:grpSp>
        <p:nvGrpSpPr>
          <p:cNvPr id="54" name="Gruppieren 53">
            <a:extLst>
              <a:ext uri="{FF2B5EF4-FFF2-40B4-BE49-F238E27FC236}">
                <a16:creationId xmlns:a16="http://schemas.microsoft.com/office/drawing/2014/main" id="{AD5B0011-949A-4130-AD30-3DF05BFADA12}"/>
              </a:ext>
            </a:extLst>
          </p:cNvPr>
          <p:cNvGrpSpPr/>
          <p:nvPr/>
        </p:nvGrpSpPr>
        <p:grpSpPr>
          <a:xfrm>
            <a:off x="240449" y="1294365"/>
            <a:ext cx="11805920" cy="5074919"/>
            <a:chOff x="240449" y="1754505"/>
            <a:chExt cx="11805920" cy="5074919"/>
          </a:xfrm>
        </p:grpSpPr>
        <p:grpSp>
          <p:nvGrpSpPr>
            <p:cNvPr id="4" name="Gruppieren 3">
              <a:extLst>
                <a:ext uri="{FF2B5EF4-FFF2-40B4-BE49-F238E27FC236}">
                  <a16:creationId xmlns:a16="http://schemas.microsoft.com/office/drawing/2014/main" id="{66B7EC2F-F908-43B1-B3A6-FA3996D3417A}"/>
                </a:ext>
              </a:extLst>
            </p:cNvPr>
            <p:cNvGrpSpPr/>
            <p:nvPr/>
          </p:nvGrpSpPr>
          <p:grpSpPr>
            <a:xfrm>
              <a:off x="240449" y="1754505"/>
              <a:ext cx="11805920" cy="5074919"/>
              <a:chOff x="240449" y="1754505"/>
              <a:chExt cx="11805920" cy="5074919"/>
            </a:xfrm>
          </p:grpSpPr>
          <p:sp>
            <p:nvSpPr>
              <p:cNvPr id="5" name="Rechteck 4">
                <a:extLst>
                  <a:ext uri="{FF2B5EF4-FFF2-40B4-BE49-F238E27FC236}">
                    <a16:creationId xmlns:a16="http://schemas.microsoft.com/office/drawing/2014/main" id="{A3E0D976-62AF-4929-966C-322AEAA53EFB}"/>
                  </a:ext>
                </a:extLst>
              </p:cNvPr>
              <p:cNvSpPr/>
              <p:nvPr/>
            </p:nvSpPr>
            <p:spPr>
              <a:xfrm>
                <a:off x="240449" y="1754505"/>
                <a:ext cx="11805920" cy="5074919"/>
              </a:xfrm>
              <a:prstGeom prst="rect">
                <a:avLst/>
              </a:prstGeom>
              <a:ln>
                <a:noFill/>
              </a:ln>
            </p:spPr>
          </p:sp>
          <p:sp>
            <p:nvSpPr>
              <p:cNvPr id="6" name="L-Form 5">
                <a:extLst>
                  <a:ext uri="{FF2B5EF4-FFF2-40B4-BE49-F238E27FC236}">
                    <a16:creationId xmlns:a16="http://schemas.microsoft.com/office/drawing/2014/main" id="{8F79BAAF-9308-4379-BD00-2BE21894B74C}"/>
                  </a:ext>
                </a:extLst>
              </p:cNvPr>
              <p:cNvSpPr/>
              <p:nvPr/>
            </p:nvSpPr>
            <p:spPr>
              <a:xfrm rot="5400000">
                <a:off x="117648" y="3414657"/>
                <a:ext cx="1272050" cy="883651"/>
              </a:xfrm>
              <a:prstGeom prst="corner">
                <a:avLst>
                  <a:gd name="adj1" fmla="val 16120"/>
                  <a:gd name="adj2" fmla="val 16110"/>
                </a:avLst>
              </a:prstGeom>
              <a:solidFill>
                <a:srgbClr val="D3033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ihandform: Form 6">
                <a:extLst>
                  <a:ext uri="{FF2B5EF4-FFF2-40B4-BE49-F238E27FC236}">
                    <a16:creationId xmlns:a16="http://schemas.microsoft.com/office/drawing/2014/main" id="{C37EBF14-50E3-4E4A-B405-08CF1DC35D02}"/>
                  </a:ext>
                </a:extLst>
              </p:cNvPr>
              <p:cNvSpPr/>
              <p:nvPr/>
            </p:nvSpPr>
            <p:spPr>
              <a:xfrm>
                <a:off x="298025" y="2332248"/>
                <a:ext cx="979903" cy="1440729"/>
              </a:xfrm>
              <a:custGeom>
                <a:avLst/>
                <a:gdLst>
                  <a:gd name="connsiteX0" fmla="*/ 0 w 979903"/>
                  <a:gd name="connsiteY0" fmla="*/ 0 h 1440729"/>
                  <a:gd name="connsiteX1" fmla="*/ 979903 w 979903"/>
                  <a:gd name="connsiteY1" fmla="*/ 0 h 1440729"/>
                  <a:gd name="connsiteX2" fmla="*/ 979903 w 979903"/>
                  <a:gd name="connsiteY2" fmla="*/ 1440729 h 1440729"/>
                  <a:gd name="connsiteX3" fmla="*/ 0 w 979903"/>
                  <a:gd name="connsiteY3" fmla="*/ 1440729 h 1440729"/>
                  <a:gd name="connsiteX4" fmla="*/ 0 w 979903"/>
                  <a:gd name="connsiteY4" fmla="*/ 0 h 144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3" h="1440729">
                    <a:moveTo>
                      <a:pt x="0" y="0"/>
                    </a:moveTo>
                    <a:lnTo>
                      <a:pt x="979903" y="0"/>
                    </a:lnTo>
                    <a:lnTo>
                      <a:pt x="979903" y="1440729"/>
                    </a:lnTo>
                    <a:lnTo>
                      <a:pt x="0" y="1440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solidFill>
                      <a:srgbClr val="D3033B"/>
                    </a:solidFill>
                    <a:latin typeface="Source Sans Pro" panose="020B0503030403020204" pitchFamily="34" charset="0"/>
                    <a:ea typeface="Source Sans Pro" panose="020B0503030403020204" pitchFamily="34" charset="0"/>
                  </a:rPr>
                  <a:t>13.09.24 </a:t>
                </a:r>
                <a:r>
                  <a:rPr lang="de-DE" sz="1300" b="0" kern="1200" dirty="0">
                    <a:solidFill>
                      <a:srgbClr val="D3033B"/>
                    </a:solidFill>
                    <a:latin typeface="Source Sans Pro" panose="020B0503030403020204" pitchFamily="34" charset="0"/>
                    <a:ea typeface="Source Sans Pro" panose="020B0503030403020204" pitchFamily="34" charset="0"/>
                  </a:rPr>
                  <a:t>Wahlaus-</a:t>
                </a:r>
                <a:br>
                  <a:rPr lang="de-DE" sz="1300" b="0" kern="1200" dirty="0">
                    <a:solidFill>
                      <a:srgbClr val="D3033B"/>
                    </a:solidFill>
                    <a:latin typeface="Source Sans Pro" panose="020B0503030403020204" pitchFamily="34" charset="0"/>
                    <a:ea typeface="Source Sans Pro" panose="020B0503030403020204" pitchFamily="34" charset="0"/>
                  </a:rPr>
                </a:br>
                <a:r>
                  <a:rPr lang="de-DE" sz="1300" b="0" kern="1200" dirty="0" err="1">
                    <a:solidFill>
                      <a:srgbClr val="D3033B"/>
                    </a:solidFill>
                    <a:latin typeface="Source Sans Pro" panose="020B0503030403020204" pitchFamily="34" charset="0"/>
                    <a:ea typeface="Source Sans Pro" panose="020B0503030403020204" pitchFamily="34" charset="0"/>
                  </a:rPr>
                  <a:t>schreibung</a:t>
                </a:r>
                <a:endParaRPr lang="de-DE" sz="1300" b="0" kern="1200" dirty="0">
                  <a:solidFill>
                    <a:srgbClr val="D3033B"/>
                  </a:solidFill>
                  <a:latin typeface="Source Sans Pro" panose="020B0503030403020204" pitchFamily="34" charset="0"/>
                  <a:ea typeface="Source Sans Pro" panose="020B0503030403020204" pitchFamily="34" charset="0"/>
                </a:endParaRPr>
              </a:p>
            </p:txBody>
          </p:sp>
          <p:sp>
            <p:nvSpPr>
              <p:cNvPr id="8" name="Sprechblase: rechteckig 7">
                <a:extLst>
                  <a:ext uri="{FF2B5EF4-FFF2-40B4-BE49-F238E27FC236}">
                    <a16:creationId xmlns:a16="http://schemas.microsoft.com/office/drawing/2014/main" id="{813E9F09-AF0E-4DA7-B045-EAAA39855DB8}"/>
                  </a:ext>
                </a:extLst>
              </p:cNvPr>
              <p:cNvSpPr/>
              <p:nvPr/>
            </p:nvSpPr>
            <p:spPr>
              <a:xfrm>
                <a:off x="3024286" y="4902356"/>
                <a:ext cx="150521" cy="150521"/>
              </a:xfrm>
              <a:prstGeom prst="wedgeRectCallout">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L-Form 8">
                <a:extLst>
                  <a:ext uri="{FF2B5EF4-FFF2-40B4-BE49-F238E27FC236}">
                    <a16:creationId xmlns:a16="http://schemas.microsoft.com/office/drawing/2014/main" id="{3C6AB035-62BE-47F1-80A0-FD4E58CEAADB}"/>
                  </a:ext>
                </a:extLst>
              </p:cNvPr>
              <p:cNvSpPr/>
              <p:nvPr/>
            </p:nvSpPr>
            <p:spPr>
              <a:xfrm rot="5400000">
                <a:off x="1562315" y="3480308"/>
                <a:ext cx="531047" cy="883651"/>
              </a:xfrm>
              <a:prstGeom prst="corner">
                <a:avLst>
                  <a:gd name="adj1" fmla="val 16120"/>
                  <a:gd name="adj2" fmla="val 16110"/>
                </a:avLst>
              </a:prstGeom>
              <a:solidFill>
                <a:srgbClr val="0E4A7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Freihandform: Form 9">
                <a:extLst>
                  <a:ext uri="{FF2B5EF4-FFF2-40B4-BE49-F238E27FC236}">
                    <a16:creationId xmlns:a16="http://schemas.microsoft.com/office/drawing/2014/main" id="{84C803A5-F633-474C-AEC7-E4A994FEFBF1}"/>
                  </a:ext>
                </a:extLst>
              </p:cNvPr>
              <p:cNvSpPr/>
              <p:nvPr/>
            </p:nvSpPr>
            <p:spPr>
              <a:xfrm>
                <a:off x="1474749" y="3747400"/>
                <a:ext cx="797765" cy="981353"/>
              </a:xfrm>
              <a:custGeom>
                <a:avLst/>
                <a:gdLst>
                  <a:gd name="connsiteX0" fmla="*/ 0 w 797765"/>
                  <a:gd name="connsiteY0" fmla="*/ 0 h 981353"/>
                  <a:gd name="connsiteX1" fmla="*/ 797765 w 797765"/>
                  <a:gd name="connsiteY1" fmla="*/ 0 h 981353"/>
                  <a:gd name="connsiteX2" fmla="*/ 797765 w 797765"/>
                  <a:gd name="connsiteY2" fmla="*/ 981353 h 981353"/>
                  <a:gd name="connsiteX3" fmla="*/ 0 w 797765"/>
                  <a:gd name="connsiteY3" fmla="*/ 981353 h 981353"/>
                  <a:gd name="connsiteX4" fmla="*/ 0 w 797765"/>
                  <a:gd name="connsiteY4" fmla="*/ 0 h 98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5" h="981353">
                    <a:moveTo>
                      <a:pt x="0" y="0"/>
                    </a:moveTo>
                    <a:lnTo>
                      <a:pt x="797765" y="0"/>
                    </a:lnTo>
                    <a:lnTo>
                      <a:pt x="797765" y="981353"/>
                    </a:lnTo>
                    <a:lnTo>
                      <a:pt x="0" y="9813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de-DE" sz="1100" b="1" kern="1200" dirty="0">
                    <a:solidFill>
                      <a:srgbClr val="0E4A7D"/>
                    </a:solidFill>
                    <a:latin typeface="Source Sans Pro" panose="020B0503030403020204" pitchFamily="34" charset="0"/>
                    <a:ea typeface="Source Sans Pro" panose="020B0503030403020204" pitchFamily="34" charset="0"/>
                  </a:rPr>
                  <a:t>01.10.24 </a:t>
                </a:r>
                <a:r>
                  <a:rPr lang="de-DE" sz="1100" kern="1200" dirty="0">
                    <a:solidFill>
                      <a:srgbClr val="0E4A7D"/>
                    </a:solidFill>
                    <a:latin typeface="Source Sans Pro" panose="020B0503030403020204" pitchFamily="34" charset="0"/>
                    <a:ea typeface="Source Sans Pro" panose="020B0503030403020204" pitchFamily="34" charset="0"/>
                  </a:rPr>
                  <a:t>vorläufiges Wähler-verzeichnis auslegen</a:t>
                </a:r>
              </a:p>
            </p:txBody>
          </p:sp>
          <p:sp>
            <p:nvSpPr>
              <p:cNvPr id="11" name="Gleichschenkliges Dreieck 10">
                <a:extLst>
                  <a:ext uri="{FF2B5EF4-FFF2-40B4-BE49-F238E27FC236}">
                    <a16:creationId xmlns:a16="http://schemas.microsoft.com/office/drawing/2014/main" id="{95D7E4F4-1A62-46BE-83F0-01761B30B0F3}"/>
                  </a:ext>
                </a:extLst>
              </p:cNvPr>
              <p:cNvSpPr/>
              <p:nvPr/>
            </p:nvSpPr>
            <p:spPr>
              <a:xfrm>
                <a:off x="1816187" y="5054402"/>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L-Form 11">
                <a:extLst>
                  <a:ext uri="{FF2B5EF4-FFF2-40B4-BE49-F238E27FC236}">
                    <a16:creationId xmlns:a16="http://schemas.microsoft.com/office/drawing/2014/main" id="{EDA1CB01-AABE-49A0-9C42-A83EC9C60751}"/>
                  </a:ext>
                </a:extLst>
              </p:cNvPr>
              <p:cNvSpPr/>
              <p:nvPr/>
            </p:nvSpPr>
            <p:spPr>
              <a:xfrm rot="5400000">
                <a:off x="2539626" y="3473142"/>
                <a:ext cx="531047" cy="883651"/>
              </a:xfrm>
              <a:prstGeom prst="corner">
                <a:avLst>
                  <a:gd name="adj1" fmla="val 16120"/>
                  <a:gd name="adj2" fmla="val 16110"/>
                </a:avLst>
              </a:prstGeom>
              <a:solidFill>
                <a:srgbClr val="0E4A7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ihandform: Form 12">
                <a:extLst>
                  <a:ext uri="{FF2B5EF4-FFF2-40B4-BE49-F238E27FC236}">
                    <a16:creationId xmlns:a16="http://schemas.microsoft.com/office/drawing/2014/main" id="{F2A5D3F1-1FD8-4E0C-B992-16CE68E28319}"/>
                  </a:ext>
                </a:extLst>
              </p:cNvPr>
              <p:cNvSpPr/>
              <p:nvPr/>
            </p:nvSpPr>
            <p:spPr>
              <a:xfrm>
                <a:off x="2450957" y="3743855"/>
                <a:ext cx="797765" cy="699288"/>
              </a:xfrm>
              <a:custGeom>
                <a:avLst/>
                <a:gdLst>
                  <a:gd name="connsiteX0" fmla="*/ 0 w 797765"/>
                  <a:gd name="connsiteY0" fmla="*/ 0 h 699288"/>
                  <a:gd name="connsiteX1" fmla="*/ 797765 w 797765"/>
                  <a:gd name="connsiteY1" fmla="*/ 0 h 699288"/>
                  <a:gd name="connsiteX2" fmla="*/ 797765 w 797765"/>
                  <a:gd name="connsiteY2" fmla="*/ 699288 h 699288"/>
                  <a:gd name="connsiteX3" fmla="*/ 0 w 797765"/>
                  <a:gd name="connsiteY3" fmla="*/ 699288 h 699288"/>
                  <a:gd name="connsiteX4" fmla="*/ 0 w 797765"/>
                  <a:gd name="connsiteY4" fmla="*/ 0 h 69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5" h="699288">
                    <a:moveTo>
                      <a:pt x="0" y="0"/>
                    </a:moveTo>
                    <a:lnTo>
                      <a:pt x="797765" y="0"/>
                    </a:lnTo>
                    <a:lnTo>
                      <a:pt x="797765" y="699288"/>
                    </a:lnTo>
                    <a:lnTo>
                      <a:pt x="0" y="69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de-DE" sz="1100" kern="1200" dirty="0">
                    <a:solidFill>
                      <a:srgbClr val="0E4A7D"/>
                    </a:solidFill>
                    <a:latin typeface="Source Sans Pro" panose="020B0503030403020204" pitchFamily="34" charset="0"/>
                    <a:ea typeface="Source Sans Pro" panose="020B0503030403020204" pitchFamily="34" charset="0"/>
                  </a:rPr>
                  <a:t>Eingang Wahl-vorschläge</a:t>
                </a:r>
              </a:p>
            </p:txBody>
          </p:sp>
          <p:sp>
            <p:nvSpPr>
              <p:cNvPr id="14" name="Gleichschenkliges Dreieck 13">
                <a:extLst>
                  <a:ext uri="{FF2B5EF4-FFF2-40B4-BE49-F238E27FC236}">
                    <a16:creationId xmlns:a16="http://schemas.microsoft.com/office/drawing/2014/main" id="{4E5AEA0A-7D05-4EC5-8C0A-C4DF0E3E709D}"/>
                  </a:ext>
                </a:extLst>
              </p:cNvPr>
              <p:cNvSpPr/>
              <p:nvPr/>
            </p:nvSpPr>
            <p:spPr>
              <a:xfrm>
                <a:off x="2873766" y="4613734"/>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Form 14">
                <a:extLst>
                  <a:ext uri="{FF2B5EF4-FFF2-40B4-BE49-F238E27FC236}">
                    <a16:creationId xmlns:a16="http://schemas.microsoft.com/office/drawing/2014/main" id="{06E54710-C0CF-4951-A8A1-D00A7C8AF8F0}"/>
                  </a:ext>
                </a:extLst>
              </p:cNvPr>
              <p:cNvSpPr/>
              <p:nvPr/>
            </p:nvSpPr>
            <p:spPr>
              <a:xfrm rot="5400000">
                <a:off x="3523644" y="3465955"/>
                <a:ext cx="531047" cy="883651"/>
              </a:xfrm>
              <a:prstGeom prst="corner">
                <a:avLst>
                  <a:gd name="adj1" fmla="val 16120"/>
                  <a:gd name="adj2" fmla="val 16110"/>
                </a:avLst>
              </a:prstGeom>
              <a:solidFill>
                <a:srgbClr val="0E4A7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ihandform: Form 15">
                <a:extLst>
                  <a:ext uri="{FF2B5EF4-FFF2-40B4-BE49-F238E27FC236}">
                    <a16:creationId xmlns:a16="http://schemas.microsoft.com/office/drawing/2014/main" id="{C603DD18-C38F-4F6A-B6DA-E4C197135D7C}"/>
                  </a:ext>
                </a:extLst>
              </p:cNvPr>
              <p:cNvSpPr/>
              <p:nvPr/>
            </p:nvSpPr>
            <p:spPr>
              <a:xfrm>
                <a:off x="3441652" y="3729983"/>
                <a:ext cx="797765" cy="699288"/>
              </a:xfrm>
              <a:custGeom>
                <a:avLst/>
                <a:gdLst>
                  <a:gd name="connsiteX0" fmla="*/ 0 w 797765"/>
                  <a:gd name="connsiteY0" fmla="*/ 0 h 699288"/>
                  <a:gd name="connsiteX1" fmla="*/ 797765 w 797765"/>
                  <a:gd name="connsiteY1" fmla="*/ 0 h 699288"/>
                  <a:gd name="connsiteX2" fmla="*/ 797765 w 797765"/>
                  <a:gd name="connsiteY2" fmla="*/ 699288 h 699288"/>
                  <a:gd name="connsiteX3" fmla="*/ 0 w 797765"/>
                  <a:gd name="connsiteY3" fmla="*/ 699288 h 699288"/>
                  <a:gd name="connsiteX4" fmla="*/ 0 w 797765"/>
                  <a:gd name="connsiteY4" fmla="*/ 0 h 69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5" h="699288">
                    <a:moveTo>
                      <a:pt x="0" y="0"/>
                    </a:moveTo>
                    <a:lnTo>
                      <a:pt x="797765" y="0"/>
                    </a:lnTo>
                    <a:lnTo>
                      <a:pt x="797765" y="699288"/>
                    </a:lnTo>
                    <a:lnTo>
                      <a:pt x="0" y="69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de-DE" sz="1100" b="1" kern="1200" dirty="0">
                    <a:solidFill>
                      <a:srgbClr val="0E4A7D"/>
                    </a:solidFill>
                    <a:latin typeface="Source Sans Pro" panose="020B0503030403020204" pitchFamily="34" charset="0"/>
                    <a:ea typeface="Source Sans Pro" panose="020B0503030403020204" pitchFamily="34" charset="0"/>
                  </a:rPr>
                  <a:t>11.10.24 </a:t>
                </a:r>
                <a:r>
                  <a:rPr lang="de-DE" sz="1100" kern="1200" dirty="0">
                    <a:solidFill>
                      <a:srgbClr val="0E4A7D"/>
                    </a:solidFill>
                    <a:latin typeface="Source Sans Pro" panose="020B0503030403020204" pitchFamily="34" charset="0"/>
                    <a:ea typeface="Source Sans Pro" panose="020B0503030403020204" pitchFamily="34" charset="0"/>
                  </a:rPr>
                  <a:t>Abschluss vorläufiges Wähler-verzeichnis</a:t>
                </a:r>
              </a:p>
            </p:txBody>
          </p:sp>
          <p:sp>
            <p:nvSpPr>
              <p:cNvPr id="17" name="Gleichschenkliges Dreieck 16">
                <a:extLst>
                  <a:ext uri="{FF2B5EF4-FFF2-40B4-BE49-F238E27FC236}">
                    <a16:creationId xmlns:a16="http://schemas.microsoft.com/office/drawing/2014/main" id="{7B18B083-4B38-4C6E-A9BD-4C58D90E3221}"/>
                  </a:ext>
                </a:extLst>
              </p:cNvPr>
              <p:cNvSpPr/>
              <p:nvPr/>
            </p:nvSpPr>
            <p:spPr>
              <a:xfrm>
                <a:off x="3838027" y="5033058"/>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Form 17">
                <a:extLst>
                  <a:ext uri="{FF2B5EF4-FFF2-40B4-BE49-F238E27FC236}">
                    <a16:creationId xmlns:a16="http://schemas.microsoft.com/office/drawing/2014/main" id="{8750B76A-44A7-4424-9953-450858DE6696}"/>
                  </a:ext>
                </a:extLst>
              </p:cNvPr>
              <p:cNvSpPr/>
              <p:nvPr/>
            </p:nvSpPr>
            <p:spPr>
              <a:xfrm rot="5400000">
                <a:off x="4272179" y="3401257"/>
                <a:ext cx="1229508" cy="883651"/>
              </a:xfrm>
              <a:prstGeom prst="corner">
                <a:avLst>
                  <a:gd name="adj1" fmla="val 16120"/>
                  <a:gd name="adj2" fmla="val 16110"/>
                </a:avLst>
              </a:prstGeom>
              <a:solidFill>
                <a:srgbClr val="D3033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Freihandform: Form 19">
                <a:extLst>
                  <a:ext uri="{FF2B5EF4-FFF2-40B4-BE49-F238E27FC236}">
                    <a16:creationId xmlns:a16="http://schemas.microsoft.com/office/drawing/2014/main" id="{73BB2FE0-7CAA-418C-B5D1-15B7FC4A113B}"/>
                  </a:ext>
                </a:extLst>
              </p:cNvPr>
              <p:cNvSpPr/>
              <p:nvPr/>
            </p:nvSpPr>
            <p:spPr>
              <a:xfrm>
                <a:off x="4444267" y="2318380"/>
                <a:ext cx="1053233" cy="1256334"/>
              </a:xfrm>
              <a:custGeom>
                <a:avLst/>
                <a:gdLst>
                  <a:gd name="connsiteX0" fmla="*/ 0 w 1053233"/>
                  <a:gd name="connsiteY0" fmla="*/ 0 h 1256334"/>
                  <a:gd name="connsiteX1" fmla="*/ 1053233 w 1053233"/>
                  <a:gd name="connsiteY1" fmla="*/ 0 h 1256334"/>
                  <a:gd name="connsiteX2" fmla="*/ 1053233 w 1053233"/>
                  <a:gd name="connsiteY2" fmla="*/ 1256334 h 1256334"/>
                  <a:gd name="connsiteX3" fmla="*/ 0 w 1053233"/>
                  <a:gd name="connsiteY3" fmla="*/ 1256334 h 1256334"/>
                  <a:gd name="connsiteX4" fmla="*/ 0 w 1053233"/>
                  <a:gd name="connsiteY4" fmla="*/ 0 h 125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233" h="1256334">
                    <a:moveTo>
                      <a:pt x="0" y="0"/>
                    </a:moveTo>
                    <a:lnTo>
                      <a:pt x="1053233" y="0"/>
                    </a:lnTo>
                    <a:lnTo>
                      <a:pt x="1053233" y="1256334"/>
                    </a:lnTo>
                    <a:lnTo>
                      <a:pt x="0" y="12563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solidFill>
                      <a:srgbClr val="D3033B"/>
                    </a:solidFill>
                    <a:latin typeface="Source Sans Pro" panose="020B0503030403020204" pitchFamily="34" charset="0"/>
                    <a:ea typeface="Source Sans Pro" panose="020B0503030403020204" pitchFamily="34" charset="0"/>
                  </a:rPr>
                  <a:t>11.10.24 </a:t>
                </a:r>
                <a:r>
                  <a:rPr lang="de-DE" sz="1300" b="0" kern="1200" dirty="0">
                    <a:solidFill>
                      <a:srgbClr val="D3033B"/>
                    </a:solidFill>
                    <a:latin typeface="Source Sans Pro" panose="020B0503030403020204" pitchFamily="34" charset="0"/>
                    <a:ea typeface="Source Sans Pro" panose="020B0503030403020204" pitchFamily="34" charset="0"/>
                  </a:rPr>
                  <a:t>Deadline Wahl-vorschläge</a:t>
                </a:r>
              </a:p>
            </p:txBody>
          </p:sp>
          <p:sp>
            <p:nvSpPr>
              <p:cNvPr id="21" name="Gleichschenkliges Dreieck 20">
                <a:extLst>
                  <a:ext uri="{FF2B5EF4-FFF2-40B4-BE49-F238E27FC236}">
                    <a16:creationId xmlns:a16="http://schemas.microsoft.com/office/drawing/2014/main" id="{FCD66963-CF72-47E2-AB54-6731E84FED22}"/>
                  </a:ext>
                </a:extLst>
              </p:cNvPr>
              <p:cNvSpPr/>
              <p:nvPr/>
            </p:nvSpPr>
            <p:spPr>
              <a:xfrm>
                <a:off x="5159750" y="5397806"/>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L-Form 21">
                <a:extLst>
                  <a:ext uri="{FF2B5EF4-FFF2-40B4-BE49-F238E27FC236}">
                    <a16:creationId xmlns:a16="http://schemas.microsoft.com/office/drawing/2014/main" id="{EE1E82E3-984E-4DE1-BD98-5A4FD28E33E6}"/>
                  </a:ext>
                </a:extLst>
              </p:cNvPr>
              <p:cNvSpPr/>
              <p:nvPr/>
            </p:nvSpPr>
            <p:spPr>
              <a:xfrm rot="5400000">
                <a:off x="5672536" y="3460492"/>
                <a:ext cx="531047" cy="883651"/>
              </a:xfrm>
              <a:prstGeom prst="corner">
                <a:avLst>
                  <a:gd name="adj1" fmla="val 16120"/>
                  <a:gd name="adj2" fmla="val 16110"/>
                </a:avLst>
              </a:prstGeom>
              <a:solidFill>
                <a:srgbClr val="0E4A7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Freihandform: Form 22">
                <a:extLst>
                  <a:ext uri="{FF2B5EF4-FFF2-40B4-BE49-F238E27FC236}">
                    <a16:creationId xmlns:a16="http://schemas.microsoft.com/office/drawing/2014/main" id="{7153BC20-9595-430A-B467-E68C365DFD97}"/>
                  </a:ext>
                </a:extLst>
              </p:cNvPr>
              <p:cNvSpPr/>
              <p:nvPr/>
            </p:nvSpPr>
            <p:spPr>
              <a:xfrm>
                <a:off x="5583863" y="3731219"/>
                <a:ext cx="797765" cy="699288"/>
              </a:xfrm>
              <a:custGeom>
                <a:avLst/>
                <a:gdLst>
                  <a:gd name="connsiteX0" fmla="*/ 0 w 797765"/>
                  <a:gd name="connsiteY0" fmla="*/ 0 h 699288"/>
                  <a:gd name="connsiteX1" fmla="*/ 797765 w 797765"/>
                  <a:gd name="connsiteY1" fmla="*/ 0 h 699288"/>
                  <a:gd name="connsiteX2" fmla="*/ 797765 w 797765"/>
                  <a:gd name="connsiteY2" fmla="*/ 699288 h 699288"/>
                  <a:gd name="connsiteX3" fmla="*/ 0 w 797765"/>
                  <a:gd name="connsiteY3" fmla="*/ 699288 h 699288"/>
                  <a:gd name="connsiteX4" fmla="*/ 0 w 797765"/>
                  <a:gd name="connsiteY4" fmla="*/ 0 h 69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5" h="699288">
                    <a:moveTo>
                      <a:pt x="0" y="0"/>
                    </a:moveTo>
                    <a:lnTo>
                      <a:pt x="797765" y="0"/>
                    </a:lnTo>
                    <a:lnTo>
                      <a:pt x="797765" y="699288"/>
                    </a:lnTo>
                    <a:lnTo>
                      <a:pt x="0" y="69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de-DE" sz="1100" b="1" kern="1200" dirty="0">
                    <a:solidFill>
                      <a:srgbClr val="0E4A7D"/>
                    </a:solidFill>
                    <a:latin typeface="Source Sans Pro" panose="020B0503030403020204" pitchFamily="34" charset="0"/>
                    <a:ea typeface="Source Sans Pro" panose="020B0503030403020204" pitchFamily="34" charset="0"/>
                  </a:rPr>
                  <a:t>17.10.24 </a:t>
                </a:r>
                <a:r>
                  <a:rPr lang="de-DE" sz="1100" kern="1200" dirty="0">
                    <a:solidFill>
                      <a:srgbClr val="0E4A7D"/>
                    </a:solidFill>
                    <a:latin typeface="Source Sans Pro" panose="020B0503030403020204" pitchFamily="34" charset="0"/>
                    <a:ea typeface="Source Sans Pro" panose="020B0503030403020204" pitchFamily="34" charset="0"/>
                  </a:rPr>
                  <a:t>Deadline Widerruf Wahl-vorschläge</a:t>
                </a:r>
              </a:p>
            </p:txBody>
          </p:sp>
          <p:sp>
            <p:nvSpPr>
              <p:cNvPr id="24" name="Gleichschenkliges Dreieck 23">
                <a:extLst>
                  <a:ext uri="{FF2B5EF4-FFF2-40B4-BE49-F238E27FC236}">
                    <a16:creationId xmlns:a16="http://schemas.microsoft.com/office/drawing/2014/main" id="{11C8688B-1E0A-478E-803C-9D6EBC5F8214}"/>
                  </a:ext>
                </a:extLst>
              </p:cNvPr>
              <p:cNvSpPr/>
              <p:nvPr/>
            </p:nvSpPr>
            <p:spPr>
              <a:xfrm>
                <a:off x="6007942" y="5230792"/>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L-Form 39">
                <a:extLst>
                  <a:ext uri="{FF2B5EF4-FFF2-40B4-BE49-F238E27FC236}">
                    <a16:creationId xmlns:a16="http://schemas.microsoft.com/office/drawing/2014/main" id="{8F77F3EE-8165-4B7E-A551-B05ED0FF2D39}"/>
                  </a:ext>
                </a:extLst>
              </p:cNvPr>
              <p:cNvSpPr/>
              <p:nvPr/>
            </p:nvSpPr>
            <p:spPr>
              <a:xfrm rot="5400000">
                <a:off x="6438754" y="3407954"/>
                <a:ext cx="1194400" cy="883651"/>
              </a:xfrm>
              <a:prstGeom prst="corner">
                <a:avLst>
                  <a:gd name="adj1" fmla="val 16120"/>
                  <a:gd name="adj2" fmla="val 16110"/>
                </a:avLst>
              </a:prstGeom>
              <a:solidFill>
                <a:srgbClr val="D3033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Freihandform: Form 40">
                <a:extLst>
                  <a:ext uri="{FF2B5EF4-FFF2-40B4-BE49-F238E27FC236}">
                    <a16:creationId xmlns:a16="http://schemas.microsoft.com/office/drawing/2014/main" id="{98D27E77-B864-4F15-B4D5-0F7652CB2826}"/>
                  </a:ext>
                </a:extLst>
              </p:cNvPr>
              <p:cNvSpPr/>
              <p:nvPr/>
            </p:nvSpPr>
            <p:spPr>
              <a:xfrm>
                <a:off x="6546899" y="2296108"/>
                <a:ext cx="967864" cy="699288"/>
              </a:xfrm>
              <a:custGeom>
                <a:avLst/>
                <a:gdLst>
                  <a:gd name="connsiteX0" fmla="*/ 0 w 967864"/>
                  <a:gd name="connsiteY0" fmla="*/ 0 h 699288"/>
                  <a:gd name="connsiteX1" fmla="*/ 967864 w 967864"/>
                  <a:gd name="connsiteY1" fmla="*/ 0 h 699288"/>
                  <a:gd name="connsiteX2" fmla="*/ 967864 w 967864"/>
                  <a:gd name="connsiteY2" fmla="*/ 699288 h 699288"/>
                  <a:gd name="connsiteX3" fmla="*/ 0 w 967864"/>
                  <a:gd name="connsiteY3" fmla="*/ 699288 h 699288"/>
                  <a:gd name="connsiteX4" fmla="*/ 0 w 967864"/>
                  <a:gd name="connsiteY4" fmla="*/ 0 h 69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64" h="699288">
                    <a:moveTo>
                      <a:pt x="0" y="0"/>
                    </a:moveTo>
                    <a:lnTo>
                      <a:pt x="967864" y="0"/>
                    </a:lnTo>
                    <a:lnTo>
                      <a:pt x="967864" y="699288"/>
                    </a:lnTo>
                    <a:lnTo>
                      <a:pt x="0" y="69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solidFill>
                      <a:srgbClr val="D3033B"/>
                    </a:solidFill>
                    <a:latin typeface="Source Sans Pro" panose="020B0503030403020204" pitchFamily="34" charset="0"/>
                    <a:ea typeface="Source Sans Pro" panose="020B0503030403020204" pitchFamily="34" charset="0"/>
                  </a:rPr>
                  <a:t>21.10.24 </a:t>
                </a:r>
                <a:r>
                  <a:rPr lang="de-DE" sz="1300" b="0" kern="1200" dirty="0">
                    <a:solidFill>
                      <a:srgbClr val="D3033B"/>
                    </a:solidFill>
                    <a:latin typeface="Source Sans Pro" panose="020B0503030403020204" pitchFamily="34" charset="0"/>
                    <a:ea typeface="Source Sans Pro" panose="020B0503030403020204" pitchFamily="34" charset="0"/>
                  </a:rPr>
                  <a:t>Beschluss Wahl-vorschläge</a:t>
                </a:r>
              </a:p>
            </p:txBody>
          </p:sp>
          <p:sp>
            <p:nvSpPr>
              <p:cNvPr id="42" name="Gleichschenkliges Dreieck 41">
                <a:extLst>
                  <a:ext uri="{FF2B5EF4-FFF2-40B4-BE49-F238E27FC236}">
                    <a16:creationId xmlns:a16="http://schemas.microsoft.com/office/drawing/2014/main" id="{8CC71BEB-2C03-4049-944D-ACDECC86014B}"/>
                  </a:ext>
                </a:extLst>
              </p:cNvPr>
              <p:cNvSpPr/>
              <p:nvPr/>
            </p:nvSpPr>
            <p:spPr>
              <a:xfrm>
                <a:off x="7322321" y="5238404"/>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L-Form 42">
                <a:extLst>
                  <a:ext uri="{FF2B5EF4-FFF2-40B4-BE49-F238E27FC236}">
                    <a16:creationId xmlns:a16="http://schemas.microsoft.com/office/drawing/2014/main" id="{40D6DFED-AD6E-409D-A950-81F8134F99CA}"/>
                  </a:ext>
                </a:extLst>
              </p:cNvPr>
              <p:cNvSpPr/>
              <p:nvPr/>
            </p:nvSpPr>
            <p:spPr>
              <a:xfrm rot="5400000">
                <a:off x="7821438" y="3440894"/>
                <a:ext cx="531047" cy="883651"/>
              </a:xfrm>
              <a:prstGeom prst="corner">
                <a:avLst>
                  <a:gd name="adj1" fmla="val 16120"/>
                  <a:gd name="adj2" fmla="val 16110"/>
                </a:avLst>
              </a:prstGeom>
              <a:solidFill>
                <a:srgbClr val="0E4A7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Freihandform: Form 43">
                <a:extLst>
                  <a:ext uri="{FF2B5EF4-FFF2-40B4-BE49-F238E27FC236}">
                    <a16:creationId xmlns:a16="http://schemas.microsoft.com/office/drawing/2014/main" id="{F341A669-C69E-434B-89C0-C3C96A76B369}"/>
                  </a:ext>
                </a:extLst>
              </p:cNvPr>
              <p:cNvSpPr/>
              <p:nvPr/>
            </p:nvSpPr>
            <p:spPr>
              <a:xfrm>
                <a:off x="7732768" y="3704924"/>
                <a:ext cx="797765" cy="699288"/>
              </a:xfrm>
              <a:custGeom>
                <a:avLst/>
                <a:gdLst>
                  <a:gd name="connsiteX0" fmla="*/ 0 w 797765"/>
                  <a:gd name="connsiteY0" fmla="*/ 0 h 699288"/>
                  <a:gd name="connsiteX1" fmla="*/ 797765 w 797765"/>
                  <a:gd name="connsiteY1" fmla="*/ 0 h 699288"/>
                  <a:gd name="connsiteX2" fmla="*/ 797765 w 797765"/>
                  <a:gd name="connsiteY2" fmla="*/ 699288 h 699288"/>
                  <a:gd name="connsiteX3" fmla="*/ 0 w 797765"/>
                  <a:gd name="connsiteY3" fmla="*/ 699288 h 699288"/>
                  <a:gd name="connsiteX4" fmla="*/ 0 w 797765"/>
                  <a:gd name="connsiteY4" fmla="*/ 0 h 69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5" h="699288">
                    <a:moveTo>
                      <a:pt x="0" y="0"/>
                    </a:moveTo>
                    <a:lnTo>
                      <a:pt x="797765" y="0"/>
                    </a:lnTo>
                    <a:lnTo>
                      <a:pt x="797765" y="699288"/>
                    </a:lnTo>
                    <a:lnTo>
                      <a:pt x="0" y="69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de-DE" sz="1100" b="1" kern="1200" dirty="0">
                    <a:solidFill>
                      <a:srgbClr val="0E4A7D"/>
                    </a:solidFill>
                    <a:latin typeface="Source Sans Pro" panose="020B0503030403020204" pitchFamily="34" charset="0"/>
                    <a:ea typeface="Source Sans Pro" panose="020B0503030403020204" pitchFamily="34" charset="0"/>
                  </a:rPr>
                  <a:t>22.10.24 </a:t>
                </a:r>
                <a:r>
                  <a:rPr lang="de-DE" sz="1100" kern="1200" dirty="0" err="1">
                    <a:solidFill>
                      <a:srgbClr val="0E4A7D"/>
                    </a:solidFill>
                    <a:latin typeface="Source Sans Pro" panose="020B0503030403020204" pitchFamily="34" charset="0"/>
                    <a:ea typeface="Source Sans Pro" panose="020B0503030403020204" pitchFamily="34" charset="0"/>
                  </a:rPr>
                  <a:t>Veröffent-lichung</a:t>
                </a:r>
                <a:r>
                  <a:rPr lang="de-DE" sz="1100" kern="1200" dirty="0">
                    <a:solidFill>
                      <a:srgbClr val="0E4A7D"/>
                    </a:solidFill>
                    <a:latin typeface="Source Sans Pro" panose="020B0503030403020204" pitchFamily="34" charset="0"/>
                    <a:ea typeface="Source Sans Pro" panose="020B0503030403020204" pitchFamily="34" charset="0"/>
                  </a:rPr>
                  <a:t> Kandidaten-liste</a:t>
                </a:r>
              </a:p>
            </p:txBody>
          </p:sp>
          <p:sp>
            <p:nvSpPr>
              <p:cNvPr id="45" name="Gleichschenkliges Dreieck 44">
                <a:extLst>
                  <a:ext uri="{FF2B5EF4-FFF2-40B4-BE49-F238E27FC236}">
                    <a16:creationId xmlns:a16="http://schemas.microsoft.com/office/drawing/2014/main" id="{8327334B-FB0E-4DDB-8C52-073A98C52486}"/>
                  </a:ext>
                </a:extLst>
              </p:cNvPr>
              <p:cNvSpPr/>
              <p:nvPr/>
            </p:nvSpPr>
            <p:spPr>
              <a:xfrm>
                <a:off x="8135704" y="5211050"/>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L-Form 45">
                <a:extLst>
                  <a:ext uri="{FF2B5EF4-FFF2-40B4-BE49-F238E27FC236}">
                    <a16:creationId xmlns:a16="http://schemas.microsoft.com/office/drawing/2014/main" id="{284D5852-F7AE-4A51-BDCD-B8A40C2396BA}"/>
                  </a:ext>
                </a:extLst>
              </p:cNvPr>
              <p:cNvSpPr/>
              <p:nvPr/>
            </p:nvSpPr>
            <p:spPr>
              <a:xfrm rot="5400000">
                <a:off x="8643335" y="3365720"/>
                <a:ext cx="1138773" cy="883651"/>
              </a:xfrm>
              <a:prstGeom prst="corner">
                <a:avLst>
                  <a:gd name="adj1" fmla="val 16120"/>
                  <a:gd name="adj2" fmla="val 16110"/>
                </a:avLst>
              </a:prstGeom>
              <a:solidFill>
                <a:srgbClr val="D3033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7" name="Freihandform: Form 46">
                <a:extLst>
                  <a:ext uri="{FF2B5EF4-FFF2-40B4-BE49-F238E27FC236}">
                    <a16:creationId xmlns:a16="http://schemas.microsoft.com/office/drawing/2014/main" id="{991E7778-937A-4485-AB1A-A8E261287A49}"/>
                  </a:ext>
                </a:extLst>
              </p:cNvPr>
              <p:cNvSpPr/>
              <p:nvPr/>
            </p:nvSpPr>
            <p:spPr>
              <a:xfrm>
                <a:off x="8733588" y="2324054"/>
                <a:ext cx="1068981" cy="699288"/>
              </a:xfrm>
              <a:custGeom>
                <a:avLst/>
                <a:gdLst>
                  <a:gd name="connsiteX0" fmla="*/ 0 w 1068981"/>
                  <a:gd name="connsiteY0" fmla="*/ 0 h 699288"/>
                  <a:gd name="connsiteX1" fmla="*/ 1068981 w 1068981"/>
                  <a:gd name="connsiteY1" fmla="*/ 0 h 699288"/>
                  <a:gd name="connsiteX2" fmla="*/ 1068981 w 1068981"/>
                  <a:gd name="connsiteY2" fmla="*/ 699288 h 699288"/>
                  <a:gd name="connsiteX3" fmla="*/ 0 w 1068981"/>
                  <a:gd name="connsiteY3" fmla="*/ 699288 h 699288"/>
                  <a:gd name="connsiteX4" fmla="*/ 0 w 1068981"/>
                  <a:gd name="connsiteY4" fmla="*/ 0 h 69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981" h="699288">
                    <a:moveTo>
                      <a:pt x="0" y="0"/>
                    </a:moveTo>
                    <a:lnTo>
                      <a:pt x="1068981" y="0"/>
                    </a:lnTo>
                    <a:lnTo>
                      <a:pt x="1068981" y="699288"/>
                    </a:lnTo>
                    <a:lnTo>
                      <a:pt x="0" y="69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solidFill>
                      <a:srgbClr val="D3033B"/>
                    </a:solidFill>
                    <a:latin typeface="Source Sans Pro" panose="020B0503030403020204" pitchFamily="34" charset="0"/>
                    <a:ea typeface="Source Sans Pro" panose="020B0503030403020204" pitchFamily="34" charset="0"/>
                  </a:rPr>
                  <a:t>11.11.24 </a:t>
                </a:r>
                <a:r>
                  <a:rPr lang="de-DE" sz="1300" b="0" kern="1200" dirty="0">
                    <a:solidFill>
                      <a:srgbClr val="D3033B"/>
                    </a:solidFill>
                    <a:latin typeface="Source Sans Pro" panose="020B0503030403020204" pitchFamily="34" charset="0"/>
                    <a:ea typeface="Source Sans Pro" panose="020B0503030403020204" pitchFamily="34" charset="0"/>
                  </a:rPr>
                  <a:t>erster Wahltag</a:t>
                </a:r>
              </a:p>
            </p:txBody>
          </p:sp>
          <p:sp>
            <p:nvSpPr>
              <p:cNvPr id="48" name="Gleichschenkliges Dreieck 47">
                <a:extLst>
                  <a:ext uri="{FF2B5EF4-FFF2-40B4-BE49-F238E27FC236}">
                    <a16:creationId xmlns:a16="http://schemas.microsoft.com/office/drawing/2014/main" id="{8E29CD91-E46D-4BA6-B41A-C8728DDD0A87}"/>
                  </a:ext>
                </a:extLst>
              </p:cNvPr>
              <p:cNvSpPr/>
              <p:nvPr/>
            </p:nvSpPr>
            <p:spPr>
              <a:xfrm>
                <a:off x="9580285" y="5195870"/>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L-Form 48">
                <a:extLst>
                  <a:ext uri="{FF2B5EF4-FFF2-40B4-BE49-F238E27FC236}">
                    <a16:creationId xmlns:a16="http://schemas.microsoft.com/office/drawing/2014/main" id="{41B940DF-09D4-42B5-98A2-2D112AEEED36}"/>
                  </a:ext>
                </a:extLst>
              </p:cNvPr>
              <p:cNvSpPr/>
              <p:nvPr/>
            </p:nvSpPr>
            <p:spPr>
              <a:xfrm rot="5400000">
                <a:off x="9997141" y="3463531"/>
                <a:ext cx="531047" cy="883651"/>
              </a:xfrm>
              <a:prstGeom prst="corner">
                <a:avLst>
                  <a:gd name="adj1" fmla="val 16120"/>
                  <a:gd name="adj2" fmla="val 16110"/>
                </a:avLst>
              </a:prstGeom>
              <a:solidFill>
                <a:srgbClr val="0E4A7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Freihandform: Form 49">
                <a:extLst>
                  <a:ext uri="{FF2B5EF4-FFF2-40B4-BE49-F238E27FC236}">
                    <a16:creationId xmlns:a16="http://schemas.microsoft.com/office/drawing/2014/main" id="{254FFBB4-F200-410F-9A3E-11B331B736B4}"/>
                  </a:ext>
                </a:extLst>
              </p:cNvPr>
              <p:cNvSpPr/>
              <p:nvPr/>
            </p:nvSpPr>
            <p:spPr>
              <a:xfrm>
                <a:off x="9908469" y="3727551"/>
                <a:ext cx="797765" cy="699288"/>
              </a:xfrm>
              <a:custGeom>
                <a:avLst/>
                <a:gdLst>
                  <a:gd name="connsiteX0" fmla="*/ 0 w 797765"/>
                  <a:gd name="connsiteY0" fmla="*/ 0 h 699288"/>
                  <a:gd name="connsiteX1" fmla="*/ 797765 w 797765"/>
                  <a:gd name="connsiteY1" fmla="*/ 0 h 699288"/>
                  <a:gd name="connsiteX2" fmla="*/ 797765 w 797765"/>
                  <a:gd name="connsiteY2" fmla="*/ 699288 h 699288"/>
                  <a:gd name="connsiteX3" fmla="*/ 0 w 797765"/>
                  <a:gd name="connsiteY3" fmla="*/ 699288 h 699288"/>
                  <a:gd name="connsiteX4" fmla="*/ 0 w 797765"/>
                  <a:gd name="connsiteY4" fmla="*/ 0 h 69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5" h="699288">
                    <a:moveTo>
                      <a:pt x="0" y="0"/>
                    </a:moveTo>
                    <a:lnTo>
                      <a:pt x="797765" y="0"/>
                    </a:lnTo>
                    <a:lnTo>
                      <a:pt x="797765" y="699288"/>
                    </a:lnTo>
                    <a:lnTo>
                      <a:pt x="0" y="69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de-DE" sz="1100" kern="1200" dirty="0">
                    <a:solidFill>
                      <a:srgbClr val="0E4A7D"/>
                    </a:solidFill>
                    <a:latin typeface="Source Sans Pro" panose="020B0503030403020204" pitchFamily="34" charset="0"/>
                    <a:ea typeface="Source Sans Pro" panose="020B0503030403020204" pitchFamily="34" charset="0"/>
                  </a:rPr>
                  <a:t>Wahlfrist </a:t>
                </a:r>
                <a:br>
                  <a:rPr lang="de-DE" sz="1100" kern="1200" dirty="0">
                    <a:solidFill>
                      <a:srgbClr val="0E4A7D"/>
                    </a:solidFill>
                    <a:latin typeface="Source Sans Pro" panose="020B0503030403020204" pitchFamily="34" charset="0"/>
                    <a:ea typeface="Source Sans Pro" panose="020B0503030403020204" pitchFamily="34" charset="0"/>
                  </a:rPr>
                </a:br>
                <a:r>
                  <a:rPr lang="de-DE" sz="1100" kern="1200" dirty="0">
                    <a:solidFill>
                      <a:srgbClr val="0E4A7D"/>
                    </a:solidFill>
                    <a:latin typeface="Source Sans Pro" panose="020B0503030403020204" pitchFamily="34" charset="0"/>
                    <a:ea typeface="Source Sans Pro" panose="020B0503030403020204" pitchFamily="34" charset="0"/>
                  </a:rPr>
                  <a:t>7 Tage</a:t>
                </a:r>
              </a:p>
            </p:txBody>
          </p:sp>
          <p:sp>
            <p:nvSpPr>
              <p:cNvPr id="51" name="Gleichschenkliges Dreieck 50">
                <a:extLst>
                  <a:ext uri="{FF2B5EF4-FFF2-40B4-BE49-F238E27FC236}">
                    <a16:creationId xmlns:a16="http://schemas.microsoft.com/office/drawing/2014/main" id="{8FFB00EE-5009-4EC4-9E7A-2693E96E322B}"/>
                  </a:ext>
                </a:extLst>
              </p:cNvPr>
              <p:cNvSpPr/>
              <p:nvPr/>
            </p:nvSpPr>
            <p:spPr>
              <a:xfrm>
                <a:off x="10228667" y="5030482"/>
                <a:ext cx="150521" cy="150521"/>
              </a:xfrm>
              <a:prstGeom prst="triangle">
                <a:avLst>
                  <a:gd name="adj" fmla="val 100000"/>
                </a:avLst>
              </a:prstGeom>
              <a:solidFill>
                <a:srgbClr val="FFFF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2" name="L-Form 51">
                <a:extLst>
                  <a:ext uri="{FF2B5EF4-FFF2-40B4-BE49-F238E27FC236}">
                    <a16:creationId xmlns:a16="http://schemas.microsoft.com/office/drawing/2014/main" id="{1A8D4BE8-E211-4CBB-8300-1665F2CD6F86}"/>
                  </a:ext>
                </a:extLst>
              </p:cNvPr>
              <p:cNvSpPr/>
              <p:nvPr/>
            </p:nvSpPr>
            <p:spPr>
              <a:xfrm rot="5400000">
                <a:off x="10764464" y="3378713"/>
                <a:ext cx="1165325" cy="883651"/>
              </a:xfrm>
              <a:prstGeom prst="corner">
                <a:avLst>
                  <a:gd name="adj1" fmla="val 16120"/>
                  <a:gd name="adj2" fmla="val 16110"/>
                </a:avLst>
              </a:prstGeom>
              <a:solidFill>
                <a:srgbClr val="D3033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Freihandform: Form 52">
                <a:extLst>
                  <a:ext uri="{FF2B5EF4-FFF2-40B4-BE49-F238E27FC236}">
                    <a16:creationId xmlns:a16="http://schemas.microsoft.com/office/drawing/2014/main" id="{A1794A4A-2C89-4616-8C71-A61F83377A25}"/>
                  </a:ext>
                </a:extLst>
              </p:cNvPr>
              <p:cNvSpPr/>
              <p:nvPr/>
            </p:nvSpPr>
            <p:spPr>
              <a:xfrm>
                <a:off x="10892910" y="2328913"/>
                <a:ext cx="945703" cy="1190013"/>
              </a:xfrm>
              <a:custGeom>
                <a:avLst/>
                <a:gdLst>
                  <a:gd name="connsiteX0" fmla="*/ 0 w 945703"/>
                  <a:gd name="connsiteY0" fmla="*/ 0 h 1190013"/>
                  <a:gd name="connsiteX1" fmla="*/ 945703 w 945703"/>
                  <a:gd name="connsiteY1" fmla="*/ 0 h 1190013"/>
                  <a:gd name="connsiteX2" fmla="*/ 945703 w 945703"/>
                  <a:gd name="connsiteY2" fmla="*/ 1190013 h 1190013"/>
                  <a:gd name="connsiteX3" fmla="*/ 0 w 945703"/>
                  <a:gd name="connsiteY3" fmla="*/ 1190013 h 1190013"/>
                  <a:gd name="connsiteX4" fmla="*/ 0 w 945703"/>
                  <a:gd name="connsiteY4" fmla="*/ 0 h 119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703" h="1190013">
                    <a:moveTo>
                      <a:pt x="0" y="0"/>
                    </a:moveTo>
                    <a:lnTo>
                      <a:pt x="945703" y="0"/>
                    </a:lnTo>
                    <a:lnTo>
                      <a:pt x="945703" y="1190013"/>
                    </a:lnTo>
                    <a:lnTo>
                      <a:pt x="0" y="119001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solidFill>
                      <a:srgbClr val="D3033B"/>
                    </a:solidFill>
                    <a:latin typeface="Source Sans Pro" panose="020B0503030403020204" pitchFamily="34" charset="0"/>
                    <a:ea typeface="Source Sans Pro" panose="020B0503030403020204" pitchFamily="34" charset="0"/>
                  </a:rPr>
                  <a:t>17.11.24 </a:t>
                </a:r>
                <a:r>
                  <a:rPr lang="de-DE" sz="1300" b="0" kern="1200" dirty="0">
                    <a:solidFill>
                      <a:srgbClr val="D3033B"/>
                    </a:solidFill>
                    <a:latin typeface="Source Sans Pro" panose="020B0503030403020204" pitchFamily="34" charset="0"/>
                    <a:ea typeface="Source Sans Pro" panose="020B0503030403020204" pitchFamily="34" charset="0"/>
                  </a:rPr>
                  <a:t>letzter Wahltag</a:t>
                </a:r>
              </a:p>
            </p:txBody>
          </p:sp>
        </p:grpSp>
        <p:sp>
          <p:nvSpPr>
            <p:cNvPr id="26" name="Pfeil: Chevron 25">
              <a:extLst>
                <a:ext uri="{FF2B5EF4-FFF2-40B4-BE49-F238E27FC236}">
                  <a16:creationId xmlns:a16="http://schemas.microsoft.com/office/drawing/2014/main" id="{E84AD3B6-2D65-4813-877F-99C8485F3971}"/>
                </a:ext>
              </a:extLst>
            </p:cNvPr>
            <p:cNvSpPr/>
            <p:nvPr/>
          </p:nvSpPr>
          <p:spPr>
            <a:xfrm>
              <a:off x="1830488" y="2041912"/>
              <a:ext cx="643467" cy="917537"/>
            </a:xfrm>
            <a:prstGeom prst="chevron">
              <a:avLst/>
            </a:prstGeom>
            <a:solidFill>
              <a:srgbClr val="D30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D3033B"/>
                </a:solidFill>
              </a:endParaRPr>
            </a:p>
          </p:txBody>
        </p:sp>
        <p:sp>
          <p:nvSpPr>
            <p:cNvPr id="27" name="Pfeil: Chevron 26">
              <a:extLst>
                <a:ext uri="{FF2B5EF4-FFF2-40B4-BE49-F238E27FC236}">
                  <a16:creationId xmlns:a16="http://schemas.microsoft.com/office/drawing/2014/main" id="{6FCC4977-A2CC-48B2-9048-0DCC1D372570}"/>
                </a:ext>
              </a:extLst>
            </p:cNvPr>
            <p:cNvSpPr/>
            <p:nvPr/>
          </p:nvSpPr>
          <p:spPr>
            <a:xfrm>
              <a:off x="1356348" y="2041913"/>
              <a:ext cx="643467" cy="917537"/>
            </a:xfrm>
            <a:prstGeom prst="chevron">
              <a:avLst/>
            </a:prstGeom>
            <a:solidFill>
              <a:srgbClr val="D30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D3033B"/>
                </a:solidFill>
              </a:endParaRPr>
            </a:p>
          </p:txBody>
        </p:sp>
        <p:sp>
          <p:nvSpPr>
            <p:cNvPr id="28" name="Pfeil: Chevron 27">
              <a:extLst>
                <a:ext uri="{FF2B5EF4-FFF2-40B4-BE49-F238E27FC236}">
                  <a16:creationId xmlns:a16="http://schemas.microsoft.com/office/drawing/2014/main" id="{D41C5F6C-D842-40EE-80CF-08D29570B938}"/>
                </a:ext>
              </a:extLst>
            </p:cNvPr>
            <p:cNvSpPr/>
            <p:nvPr/>
          </p:nvSpPr>
          <p:spPr>
            <a:xfrm>
              <a:off x="2304628" y="2041912"/>
              <a:ext cx="643467" cy="917537"/>
            </a:xfrm>
            <a:prstGeom prst="chevron">
              <a:avLst/>
            </a:prstGeom>
            <a:solidFill>
              <a:srgbClr val="D30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D3033B"/>
                </a:solidFill>
              </a:endParaRPr>
            </a:p>
          </p:txBody>
        </p:sp>
        <p:sp>
          <p:nvSpPr>
            <p:cNvPr id="29" name="Rechteck 28">
              <a:extLst>
                <a:ext uri="{FF2B5EF4-FFF2-40B4-BE49-F238E27FC236}">
                  <a16:creationId xmlns:a16="http://schemas.microsoft.com/office/drawing/2014/main" id="{FB11C7F0-CAE8-49FF-9ABF-52ED217F6803}"/>
                </a:ext>
              </a:extLst>
            </p:cNvPr>
            <p:cNvSpPr/>
            <p:nvPr/>
          </p:nvSpPr>
          <p:spPr>
            <a:xfrm>
              <a:off x="447035" y="3387971"/>
              <a:ext cx="751839" cy="2126827"/>
            </a:xfrm>
            <a:prstGeom prst="rect">
              <a:avLst/>
            </a:prstGeom>
            <a:solidFill>
              <a:srgbClr val="D303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14F527D1-D0DA-4088-B604-A0C88CBECEAA}"/>
                </a:ext>
              </a:extLst>
            </p:cNvPr>
            <p:cNvSpPr/>
            <p:nvPr/>
          </p:nvSpPr>
          <p:spPr>
            <a:xfrm>
              <a:off x="4582153" y="3394744"/>
              <a:ext cx="751840" cy="2126827"/>
            </a:xfrm>
            <a:prstGeom prst="rect">
              <a:avLst/>
            </a:prstGeom>
            <a:solidFill>
              <a:srgbClr val="D303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90A1B5E1-A4DF-416C-8944-F13961C69780}"/>
                </a:ext>
              </a:extLst>
            </p:cNvPr>
            <p:cNvSpPr/>
            <p:nvPr/>
          </p:nvSpPr>
          <p:spPr>
            <a:xfrm>
              <a:off x="6725914" y="3394744"/>
              <a:ext cx="751840" cy="2126827"/>
            </a:xfrm>
            <a:prstGeom prst="rect">
              <a:avLst/>
            </a:prstGeom>
            <a:solidFill>
              <a:srgbClr val="D303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BBC5F37D-BBA6-4C5E-856E-F3CE36DBFF7C}"/>
                </a:ext>
              </a:extLst>
            </p:cNvPr>
            <p:cNvSpPr/>
            <p:nvPr/>
          </p:nvSpPr>
          <p:spPr>
            <a:xfrm>
              <a:off x="8903540" y="3401517"/>
              <a:ext cx="751840" cy="2126827"/>
            </a:xfrm>
            <a:prstGeom prst="rect">
              <a:avLst/>
            </a:prstGeom>
            <a:solidFill>
              <a:srgbClr val="D303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8D074A4A-3DDA-425E-848E-BABC64E3BBBF}"/>
                </a:ext>
              </a:extLst>
            </p:cNvPr>
            <p:cNvSpPr/>
            <p:nvPr/>
          </p:nvSpPr>
          <p:spPr>
            <a:xfrm>
              <a:off x="11040528" y="3401517"/>
              <a:ext cx="751840" cy="2126827"/>
            </a:xfrm>
            <a:prstGeom prst="rect">
              <a:avLst/>
            </a:prstGeom>
            <a:solidFill>
              <a:srgbClr val="D303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B6354F53-3F56-4587-BABC-733C77CEFEB8}"/>
                </a:ext>
              </a:extLst>
            </p:cNvPr>
            <p:cNvSpPr/>
            <p:nvPr/>
          </p:nvSpPr>
          <p:spPr>
            <a:xfrm>
              <a:off x="1398687" y="3232185"/>
              <a:ext cx="863602" cy="423334"/>
            </a:xfrm>
            <a:prstGeom prst="rect">
              <a:avLst/>
            </a:prstGeom>
            <a:solidFill>
              <a:srgbClr val="0E4A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33FE59F3-8005-4273-B48D-1BC748F222D4}"/>
                </a:ext>
              </a:extLst>
            </p:cNvPr>
            <p:cNvSpPr/>
            <p:nvPr/>
          </p:nvSpPr>
          <p:spPr>
            <a:xfrm>
              <a:off x="2380819" y="3225412"/>
              <a:ext cx="863602" cy="423334"/>
            </a:xfrm>
            <a:prstGeom prst="rect">
              <a:avLst/>
            </a:prstGeom>
            <a:solidFill>
              <a:srgbClr val="0E4A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BE365CCD-248B-4CB1-91DA-B6D906D12603}"/>
                </a:ext>
              </a:extLst>
            </p:cNvPr>
            <p:cNvSpPr/>
            <p:nvPr/>
          </p:nvSpPr>
          <p:spPr>
            <a:xfrm>
              <a:off x="3362951" y="3222024"/>
              <a:ext cx="863602" cy="423334"/>
            </a:xfrm>
            <a:prstGeom prst="rect">
              <a:avLst/>
            </a:prstGeom>
            <a:solidFill>
              <a:srgbClr val="0E4A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F501AC3E-1D49-4172-AAAD-165FA7187D62}"/>
                </a:ext>
              </a:extLst>
            </p:cNvPr>
            <p:cNvSpPr/>
            <p:nvPr/>
          </p:nvSpPr>
          <p:spPr>
            <a:xfrm>
              <a:off x="5510095" y="3215251"/>
              <a:ext cx="863602" cy="423334"/>
            </a:xfrm>
            <a:prstGeom prst="rect">
              <a:avLst/>
            </a:prstGeom>
            <a:solidFill>
              <a:srgbClr val="0E4A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4ACFACB3-AB44-48D8-8A64-3F205FBF217B}"/>
                </a:ext>
              </a:extLst>
            </p:cNvPr>
            <p:cNvSpPr/>
            <p:nvPr/>
          </p:nvSpPr>
          <p:spPr>
            <a:xfrm>
              <a:off x="7653857" y="3196623"/>
              <a:ext cx="863602" cy="423334"/>
            </a:xfrm>
            <a:prstGeom prst="rect">
              <a:avLst/>
            </a:prstGeom>
            <a:solidFill>
              <a:srgbClr val="0E4A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93B51205-34C6-41C9-8363-CC98C7350039}"/>
                </a:ext>
              </a:extLst>
            </p:cNvPr>
            <p:cNvSpPr/>
            <p:nvPr/>
          </p:nvSpPr>
          <p:spPr>
            <a:xfrm>
              <a:off x="9828097" y="3216942"/>
              <a:ext cx="863602" cy="423334"/>
            </a:xfrm>
            <a:prstGeom prst="rect">
              <a:avLst/>
            </a:prstGeom>
            <a:solidFill>
              <a:srgbClr val="0E4A7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BB5B55BA-2856-4CDC-91FB-9F6687FB0A8F}"/>
                </a:ext>
              </a:extLst>
            </p:cNvPr>
            <p:cNvSpPr txBox="1"/>
            <p:nvPr/>
          </p:nvSpPr>
          <p:spPr>
            <a:xfrm>
              <a:off x="447035" y="5784346"/>
              <a:ext cx="8994145" cy="967509"/>
            </a:xfrm>
            <a:prstGeom prst="rect">
              <a:avLst/>
            </a:prstGeom>
            <a:noFill/>
          </p:spPr>
          <p:txBody>
            <a:bodyPr wrap="square">
              <a:spAutoFit/>
            </a:bodyPr>
            <a:lstStyle/>
            <a:p>
              <a:pPr>
                <a:lnSpc>
                  <a:spcPct val="107000"/>
                </a:lnSpc>
                <a:spcBef>
                  <a:spcPts val="800"/>
                </a:spcBef>
              </a:pPr>
              <a:r>
                <a:rPr lang="de-DE" sz="1800" dirty="0">
                  <a:solidFill>
                    <a:srgbClr val="0E4A7D"/>
                  </a:solidFill>
                  <a:latin typeface="Source Sans Pro" panose="020B0503030403020204" pitchFamily="34" charset="0"/>
                  <a:ea typeface="Source Sans Pro" panose="020B0503030403020204" pitchFamily="34" charset="0"/>
                </a:rPr>
                <a:t>Für die Wahl der Senatorinnen und Senatoren der Wählergruppe </a:t>
              </a:r>
              <a:r>
                <a:rPr lang="de-DE" sz="1800" dirty="0">
                  <a:solidFill>
                    <a:srgbClr val="0E4A7D"/>
                  </a:solidFill>
                  <a:highlight>
                    <a:srgbClr val="FFFF00"/>
                  </a:highlight>
                  <a:latin typeface="Source Sans Pro" panose="020B0503030403020204" pitchFamily="34" charset="0"/>
                  <a:ea typeface="Source Sans Pro" panose="020B0503030403020204" pitchFamily="34" charset="0"/>
                </a:rPr>
                <a:t>der Praxispartner </a:t>
              </a:r>
              <a:r>
                <a:rPr lang="de-DE" sz="1800" dirty="0">
                  <a:solidFill>
                    <a:srgbClr val="0E4A7D"/>
                  </a:solidFill>
                  <a:latin typeface="Source Sans Pro" panose="020B0503030403020204" pitchFamily="34" charset="0"/>
                  <a:ea typeface="Source Sans Pro" panose="020B0503030403020204" pitchFamily="34" charset="0"/>
                </a:rPr>
                <a:t>werden </a:t>
              </a:r>
              <a:r>
                <a:rPr lang="de-DE" sz="1800" b="1" dirty="0">
                  <a:solidFill>
                    <a:srgbClr val="0E4A7D"/>
                  </a:solidFill>
                  <a:highlight>
                    <a:srgbClr val="FFFF00"/>
                  </a:highlight>
                  <a:latin typeface="Source Sans Pro" panose="020B0503030403020204" pitchFamily="34" charset="0"/>
                  <a:ea typeface="Source Sans Pro" panose="020B0503030403020204" pitchFamily="34" charset="0"/>
                </a:rPr>
                <a:t>drei standortübergreifende Wahlkreise </a:t>
              </a:r>
              <a:r>
                <a:rPr lang="de-DE" sz="1800" dirty="0">
                  <a:solidFill>
                    <a:srgbClr val="0E4A7D"/>
                  </a:solidFill>
                  <a:latin typeface="Source Sans Pro" panose="020B0503030403020204" pitchFamily="34" charset="0"/>
                  <a:ea typeface="Source Sans Pro" panose="020B0503030403020204" pitchFamily="34" charset="0"/>
                </a:rPr>
                <a:t>nach der </a:t>
              </a:r>
              <a:r>
                <a:rPr lang="de-DE" sz="1800" dirty="0">
                  <a:solidFill>
                    <a:srgbClr val="0E4A7D"/>
                  </a:solidFill>
                  <a:highlight>
                    <a:srgbClr val="FFFF00"/>
                  </a:highlight>
                  <a:latin typeface="Source Sans Pro" panose="020B0503030403020204" pitchFamily="34" charset="0"/>
                  <a:ea typeface="Source Sans Pro" panose="020B0503030403020204" pitchFamily="34" charset="0"/>
                </a:rPr>
                <a:t>Anzahl der Fachbereiche </a:t>
              </a:r>
              <a:r>
                <a:rPr lang="de-DE" sz="1800" dirty="0">
                  <a:solidFill>
                    <a:srgbClr val="0E4A7D"/>
                  </a:solidFill>
                  <a:latin typeface="Source Sans Pro" panose="020B0503030403020204" pitchFamily="34" charset="0"/>
                  <a:ea typeface="Source Sans Pro" panose="020B0503030403020204" pitchFamily="34" charset="0"/>
                </a:rPr>
                <a:t>der Hochschule gebildet.</a:t>
              </a:r>
            </a:p>
          </p:txBody>
        </p:sp>
      </p:grpSp>
    </p:spTree>
    <p:extLst>
      <p:ext uri="{BB962C8B-B14F-4D97-AF65-F5344CB8AC3E}">
        <p14:creationId xmlns:p14="http://schemas.microsoft.com/office/powerpoint/2010/main" val="205670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3">
            <a:extLst>
              <a:ext uri="{FF2B5EF4-FFF2-40B4-BE49-F238E27FC236}">
                <a16:creationId xmlns:a16="http://schemas.microsoft.com/office/drawing/2014/main" id="{D8A5BA1E-8160-4BBB-B7B5-99A02E895FDE}"/>
              </a:ext>
            </a:extLst>
          </p:cNvPr>
          <p:cNvSpPr>
            <a:spLocks noGrp="1"/>
          </p:cNvSpPr>
          <p:nvPr/>
        </p:nvSpPr>
        <p:spPr>
          <a:xfrm>
            <a:off x="4574117" y="2312486"/>
            <a:ext cx="7617883" cy="2226784"/>
          </a:xfrm>
          <a:prstGeom prst="rect">
            <a:avLst/>
          </a:prstGeom>
          <a:solidFill>
            <a:srgbClr val="0E4A7D"/>
          </a:solidFill>
          <a:ln>
            <a:solidFill>
              <a:srgbClr val="009EE3"/>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2100" b="0" i="0" kern="1200">
                <a:solidFill>
                  <a:srgbClr val="09497D"/>
                </a:solidFill>
                <a:latin typeface="Source Sans Pro Semibold"/>
                <a:ea typeface="+mn-ea"/>
                <a:cs typeface="Source Sans Pro Semibold"/>
              </a:defRPr>
            </a:lvl1pPr>
            <a:lvl2pPr marL="742950" indent="-28575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2pPr>
            <a:lvl3pPr marL="11430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3pPr>
            <a:lvl4pPr marL="16002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4pPr>
            <a:lvl5pPr marL="20574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a:p>
        </p:txBody>
      </p:sp>
      <p:sp>
        <p:nvSpPr>
          <p:cNvPr id="11" name="Titel 9">
            <a:extLst>
              <a:ext uri="{FF2B5EF4-FFF2-40B4-BE49-F238E27FC236}">
                <a16:creationId xmlns:a16="http://schemas.microsoft.com/office/drawing/2014/main" id="{97AC5C35-1532-43AB-94D8-F9E18A39041F}"/>
              </a:ext>
            </a:extLst>
          </p:cNvPr>
          <p:cNvSpPr>
            <a:spLocks noGrp="1"/>
          </p:cNvSpPr>
          <p:nvPr/>
        </p:nvSpPr>
        <p:spPr>
          <a:xfrm>
            <a:off x="4786016" y="2710344"/>
            <a:ext cx="7194083" cy="1668670"/>
          </a:xfrm>
          <a:prstGeom prst="rect">
            <a:avLst/>
          </a:prstGeom>
        </p:spPr>
        <p:txBody>
          <a:bodyPr>
            <a:normAutofit/>
          </a:bodyPr>
          <a:lstStyle>
            <a:lvl1pPr algn="l" defTabSz="457200" rtl="0" eaLnBrk="1" latinLnBrk="0" hangingPunct="1">
              <a:spcBef>
                <a:spcPct val="0"/>
              </a:spcBef>
              <a:buNone/>
              <a:defRPr sz="2800" b="1" i="0" kern="1200" baseline="0">
                <a:solidFill>
                  <a:schemeClr val="bg1"/>
                </a:solidFill>
                <a:latin typeface="Source Sans Pro"/>
                <a:ea typeface="+mj-ea"/>
                <a:cs typeface="Source Sans Pro"/>
              </a:defRPr>
            </a:lvl1pPr>
          </a:lstStyle>
          <a:p>
            <a:r>
              <a:rPr lang="de-DE" sz="2600" dirty="0"/>
              <a:t>Es kann jeder Praxispartner sein aktives und passives Wahlrecht ausüben, wenn er zum 01.04.2024 mindestens einen Studierenden hat!</a:t>
            </a:r>
          </a:p>
        </p:txBody>
      </p:sp>
    </p:spTree>
    <p:extLst>
      <p:ext uri="{BB962C8B-B14F-4D97-AF65-F5344CB8AC3E}">
        <p14:creationId xmlns:p14="http://schemas.microsoft.com/office/powerpoint/2010/main" val="59863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1167080" y="971100"/>
            <a:ext cx="10544588" cy="806591"/>
          </a:xfrm>
        </p:spPr>
        <p:txBody>
          <a:bodyPr/>
          <a:lstStyle/>
          <a:p>
            <a:pPr>
              <a:lnSpc>
                <a:spcPts val="1800"/>
              </a:lnSpc>
            </a:pPr>
            <a:r>
              <a:rPr lang="de-DE" sz="2400" b="1" dirty="0">
                <a:latin typeface="Source Sans Pro" panose="020B0503030403020204" pitchFamily="34" charset="0"/>
                <a:ea typeface="Source Sans Pro" panose="020B0503030403020204" pitchFamily="34" charset="0"/>
              </a:rPr>
              <a:t>Was ist bis jetzt passiert?</a:t>
            </a:r>
            <a:br>
              <a:rPr lang="de-DE" dirty="0"/>
            </a:br>
            <a:br>
              <a:rPr lang="de-DE" dirty="0"/>
            </a:br>
            <a:br>
              <a:rPr lang="de-DE" dirty="0"/>
            </a:br>
            <a:r>
              <a:rPr lang="de-DE" sz="1800" dirty="0">
                <a:latin typeface="Source Sans Pro" panose="020B0503030403020204" pitchFamily="34" charset="0"/>
                <a:ea typeface="Source Sans Pro" panose="020B0503030403020204" pitchFamily="34" charset="0"/>
              </a:rPr>
              <a:t>Zentrales Anschreiben mit Aufforderung Rückmeldung </a:t>
            </a:r>
            <a:br>
              <a:rPr lang="de-DE" sz="1800" dirty="0">
                <a:latin typeface="Source Sans Pro" panose="020B0503030403020204" pitchFamily="34" charset="0"/>
                <a:ea typeface="Source Sans Pro" panose="020B0503030403020204" pitchFamily="34" charset="0"/>
              </a:rPr>
            </a:br>
            <a:br>
              <a:rPr lang="de-DE" sz="1800" dirty="0">
                <a:latin typeface="Source Sans Pro" panose="020B0503030403020204" pitchFamily="34" charset="0"/>
                <a:ea typeface="Source Sans Pro" panose="020B0503030403020204" pitchFamily="34" charset="0"/>
              </a:rPr>
            </a:br>
            <a:br>
              <a:rPr lang="de-DE" sz="1800" dirty="0">
                <a:latin typeface="Source Sans Pro" panose="020B0503030403020204" pitchFamily="34" charset="0"/>
                <a:ea typeface="Source Sans Pro" panose="020B0503030403020204" pitchFamily="34" charset="0"/>
              </a:rPr>
            </a:br>
            <a:r>
              <a:rPr lang="de-DE" sz="1800" b="1" dirty="0">
                <a:latin typeface="Source Sans Pro" panose="020B0503030403020204" pitchFamily="34" charset="0"/>
                <a:ea typeface="Source Sans Pro" panose="020B0503030403020204" pitchFamily="34" charset="0"/>
              </a:rPr>
              <a:t>Wenn dieses Schreiben im operativen Geschäft untergegangen ist oder Sie selbige nicht erhalten haben, besteht die </a:t>
            </a:r>
            <a:r>
              <a:rPr lang="de-DE" sz="1800" b="1" dirty="0">
                <a:highlight>
                  <a:srgbClr val="FFFF00"/>
                </a:highlight>
                <a:latin typeface="Source Sans Pro" panose="020B0503030403020204" pitchFamily="34" charset="0"/>
                <a:ea typeface="Source Sans Pro" panose="020B0503030403020204" pitchFamily="34" charset="0"/>
              </a:rPr>
              <a:t>Möglichkeit der Nachmeldung</a:t>
            </a:r>
            <a:r>
              <a:rPr lang="de-DE" sz="1800" b="1" dirty="0">
                <a:latin typeface="Source Sans Pro" panose="020B0503030403020204" pitchFamily="34" charset="0"/>
                <a:ea typeface="Source Sans Pro" panose="020B0503030403020204" pitchFamily="34" charset="0"/>
              </a:rPr>
              <a:t>. Sie erhalten heute hier einen unternehmensgebundenen QR Code, den Sie zur einmaligen Nachmeldung verwenden können. </a:t>
            </a:r>
            <a:br>
              <a:rPr lang="de-DE" sz="1800" b="1" dirty="0">
                <a:latin typeface="Source Sans Pro" panose="020B0503030403020204" pitchFamily="34" charset="0"/>
                <a:ea typeface="Source Sans Pro" panose="020B0503030403020204" pitchFamily="34" charset="0"/>
              </a:rPr>
            </a:br>
            <a:br>
              <a:rPr lang="de-DE" sz="1800" b="1" dirty="0">
                <a:latin typeface="Source Sans Pro" panose="020B0503030403020204" pitchFamily="34" charset="0"/>
                <a:ea typeface="Source Sans Pro" panose="020B0503030403020204" pitchFamily="34" charset="0"/>
              </a:rPr>
            </a:br>
            <a:r>
              <a:rPr lang="de-DE" sz="1800" b="1" dirty="0">
                <a:latin typeface="Source Sans Pro" panose="020B0503030403020204" pitchFamily="34" charset="0"/>
                <a:ea typeface="Source Sans Pro" panose="020B0503030403020204" pitchFamily="34" charset="0"/>
              </a:rPr>
              <a:t>Wahlleiter Herr Dr. Jörg </a:t>
            </a:r>
            <a:r>
              <a:rPr lang="de-DE" sz="1800" b="1" dirty="0" err="1">
                <a:latin typeface="Source Sans Pro" panose="020B0503030403020204" pitchFamily="34" charset="0"/>
                <a:ea typeface="Source Sans Pro" panose="020B0503030403020204" pitchFamily="34" charset="0"/>
              </a:rPr>
              <a:t>Männicke</a:t>
            </a:r>
            <a:br>
              <a:rPr lang="de-DE" sz="1800" b="1" dirty="0">
                <a:latin typeface="Source Sans Pro" panose="020B0503030403020204" pitchFamily="34" charset="0"/>
                <a:ea typeface="Source Sans Pro" panose="020B0503030403020204" pitchFamily="34" charset="0"/>
              </a:rPr>
            </a:br>
            <a:br>
              <a:rPr lang="de-DE" sz="1800" b="1" dirty="0">
                <a:latin typeface="Source Sans Pro" panose="020B0503030403020204" pitchFamily="34" charset="0"/>
                <a:ea typeface="Source Sans Pro" panose="020B0503030403020204" pitchFamily="34" charset="0"/>
              </a:rPr>
            </a:br>
            <a:br>
              <a:rPr lang="de-DE" sz="1800" dirty="0">
                <a:latin typeface="Source Sans Pro" panose="020B0503030403020204" pitchFamily="34" charset="0"/>
                <a:ea typeface="Source Sans Pro" panose="020B0503030403020204" pitchFamily="34" charset="0"/>
              </a:rPr>
            </a:br>
            <a:r>
              <a:rPr lang="de-DE" sz="1800" dirty="0">
                <a:latin typeface="Source Sans Pro" panose="020B0503030403020204" pitchFamily="34" charset="0"/>
                <a:ea typeface="Source Sans Pro" panose="020B0503030403020204" pitchFamily="34" charset="0"/>
              </a:rPr>
              <a:t>Für weitere Fragen zur Wahl: </a:t>
            </a:r>
            <a:r>
              <a:rPr lang="de-DE" sz="1800" dirty="0">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Joerg.Maennicke@ba-sachsen.de</a:t>
            </a:r>
            <a:r>
              <a:rPr lang="de-DE" sz="1800" dirty="0">
                <a:latin typeface="Source Sans Pro" panose="020B0503030403020204" pitchFamily="34" charset="0"/>
                <a:ea typeface="Source Sans Pro" panose="020B0503030403020204" pitchFamily="34" charset="0"/>
              </a:rPr>
              <a:t>, </a:t>
            </a:r>
            <a:r>
              <a:rPr lang="de-DE" sz="1800" dirty="0">
                <a:effectLst/>
                <a:latin typeface="Source Sans Pro" panose="020B0503030403020204" pitchFamily="34" charset="0"/>
                <a:ea typeface="Source Sans Pro" panose="020B0503030403020204" pitchFamily="34" charset="0"/>
              </a:rPr>
              <a:t>Telefon: +49 351 44722 209</a:t>
            </a:r>
            <a:br>
              <a:rPr lang="de-DE" sz="1800" dirty="0">
                <a:effectLst/>
                <a:latin typeface="Source Sans Pro" panose="020B0503030403020204" pitchFamily="34" charset="0"/>
                <a:ea typeface="Source Sans Pro" panose="020B0503030403020204" pitchFamily="34" charset="0"/>
              </a:rPr>
            </a:br>
            <a:br>
              <a:rPr lang="de-DE" sz="1800" dirty="0">
                <a:effectLst/>
                <a:latin typeface="Source Sans Pro" panose="020B0503030403020204" pitchFamily="34" charset="0"/>
                <a:ea typeface="Source Sans Pro" panose="020B0503030403020204" pitchFamily="34" charset="0"/>
              </a:rPr>
            </a:br>
            <a:br>
              <a:rPr lang="de-DE" sz="1800" dirty="0">
                <a:effectLst/>
                <a:latin typeface="Source Sans Pro" panose="020B0503030403020204" pitchFamily="34" charset="0"/>
                <a:ea typeface="Source Sans Pro" panose="020B0503030403020204" pitchFamily="34" charset="0"/>
              </a:rPr>
            </a:br>
            <a:r>
              <a:rPr lang="de-DE" sz="1800" dirty="0">
                <a:effectLst/>
                <a:latin typeface="Source Sans Pro" panose="020B0503030403020204" pitchFamily="34" charset="0"/>
                <a:ea typeface="Source Sans Pro" panose="020B0503030403020204" pitchFamily="34" charset="0"/>
              </a:rPr>
              <a:t>Wir bieten Ihnen im Anschluss an die Veranstaltungen an zu prüfen, ob Sie und Ihr </a:t>
            </a:r>
            <a:br>
              <a:rPr lang="de-DE" sz="1800" dirty="0">
                <a:effectLst/>
                <a:latin typeface="Source Sans Pro" panose="020B0503030403020204" pitchFamily="34" charset="0"/>
                <a:ea typeface="Source Sans Pro" panose="020B0503030403020204" pitchFamily="34" charset="0"/>
              </a:rPr>
            </a:br>
            <a:r>
              <a:rPr lang="de-DE" sz="1800" dirty="0">
                <a:effectLst/>
                <a:latin typeface="Source Sans Pro" panose="020B0503030403020204" pitchFamily="34" charset="0"/>
                <a:ea typeface="Source Sans Pro" panose="020B0503030403020204" pitchFamily="34" charset="0"/>
              </a:rPr>
              <a:t>Unternehmen bereits angemeldet sind.</a:t>
            </a:r>
            <a:br>
              <a:rPr lang="de-DE" sz="1800" dirty="0">
                <a:effectLst/>
                <a:latin typeface="Calibri" panose="020F0502020204030204" pitchFamily="34" charset="0"/>
                <a:ea typeface="Calibri" panose="020F0502020204030204" pitchFamily="34" charset="0"/>
              </a:rPr>
            </a:br>
            <a:br>
              <a:rPr lang="de-DE" b="1" dirty="0"/>
            </a:br>
            <a:endParaRPr lang="de-DE" b="1" dirty="0"/>
          </a:p>
        </p:txBody>
      </p:sp>
      <p:pic>
        <p:nvPicPr>
          <p:cNvPr id="4" name="Grafik 3">
            <a:extLst>
              <a:ext uri="{FF2B5EF4-FFF2-40B4-BE49-F238E27FC236}">
                <a16:creationId xmlns:a16="http://schemas.microsoft.com/office/drawing/2014/main" id="{720EA5C0-68A4-4B07-8F06-0A13DCAE7F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3212" y="1620000"/>
            <a:ext cx="259092" cy="362729"/>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4586D04A-ADB0-44AB-9991-8EF502E19F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8446" y="2369291"/>
            <a:ext cx="259092" cy="362729"/>
          </a:xfrm>
          <a:prstGeom prst="rect">
            <a:avLst/>
          </a:prstGeom>
          <a:effectLst>
            <a:outerShdw blurRad="50800" dist="38100" dir="2700000" algn="tl" rotWithShape="0">
              <a:prstClr val="black">
                <a:alpha val="40000"/>
              </a:prstClr>
            </a:outerShdw>
          </a:effectLst>
        </p:spPr>
      </p:pic>
      <p:graphicFrame>
        <p:nvGraphicFramePr>
          <p:cNvPr id="2" name="Tabelle 1">
            <a:extLst>
              <a:ext uri="{FF2B5EF4-FFF2-40B4-BE49-F238E27FC236}">
                <a16:creationId xmlns:a16="http://schemas.microsoft.com/office/drawing/2014/main" id="{32BA1F32-3C27-43B1-8A7A-5DDED07572EE}"/>
              </a:ext>
            </a:extLst>
          </p:cNvPr>
          <p:cNvGraphicFramePr>
            <a:graphicFrameLocks noGrp="1"/>
          </p:cNvGraphicFramePr>
          <p:nvPr>
            <p:extLst>
              <p:ext uri="{D42A27DB-BD31-4B8C-83A1-F6EECF244321}">
                <p14:modId xmlns:p14="http://schemas.microsoft.com/office/powerpoint/2010/main" val="1265011939"/>
              </p:ext>
            </p:extLst>
          </p:nvPr>
        </p:nvGraphicFramePr>
        <p:xfrm>
          <a:off x="7009607" y="1450844"/>
          <a:ext cx="3873728" cy="701040"/>
        </p:xfrm>
        <a:graphic>
          <a:graphicData uri="http://schemas.openxmlformats.org/drawingml/2006/table">
            <a:tbl>
              <a:tblPr firstRow="1" firstCol="1" bandRow="1">
                <a:tableStyleId>{5C22544A-7EE6-4342-B048-85BDC9FD1C3A}</a:tableStyleId>
              </a:tblPr>
              <a:tblGrid>
                <a:gridCol w="3408880">
                  <a:extLst>
                    <a:ext uri="{9D8B030D-6E8A-4147-A177-3AD203B41FA5}">
                      <a16:colId xmlns:a16="http://schemas.microsoft.com/office/drawing/2014/main" val="1588243824"/>
                    </a:ext>
                  </a:extLst>
                </a:gridCol>
                <a:gridCol w="464848">
                  <a:extLst>
                    <a:ext uri="{9D8B030D-6E8A-4147-A177-3AD203B41FA5}">
                      <a16:colId xmlns:a16="http://schemas.microsoft.com/office/drawing/2014/main" val="4083248499"/>
                    </a:ext>
                  </a:extLst>
                </a:gridCol>
              </a:tblGrid>
              <a:tr h="0">
                <a:tc>
                  <a:txBody>
                    <a:bodyPr/>
                    <a:lstStyle/>
                    <a:p>
                      <a:r>
                        <a:rPr lang="de-DE" sz="1200" u="none" strike="noStrike" dirty="0">
                          <a:effectLst/>
                          <a:latin typeface="Source Sans Pro" panose="020B0503030403020204" pitchFamily="34" charset="0"/>
                          <a:ea typeface="Source Sans Pro" panose="020B0503030403020204" pitchFamily="34" charset="0"/>
                          <a:hlinkClick r:id="rId6"/>
                        </a:rPr>
                        <a:t>Erfassung der wahlberechtigten Vertretung der Praxispartner der BA Sachsen </a:t>
                      </a:r>
                    </a:p>
                    <a:p>
                      <a:r>
                        <a:rPr lang="de-DE" sz="1200" u="none" strike="noStrike" dirty="0">
                          <a:effectLst/>
                          <a:latin typeface="Source Sans Pro" panose="020B0503030403020204" pitchFamily="34" charset="0"/>
                          <a:ea typeface="Source Sans Pro" panose="020B0503030403020204" pitchFamily="34" charset="0"/>
                          <a:hlinkClick r:id="rId6"/>
                        </a:rPr>
                        <a:t>services.ba-sachsen.de</a:t>
                      </a:r>
                      <a:endParaRPr lang="de-DE" sz="1200" dirty="0">
                        <a:effectLst/>
                        <a:latin typeface="Source Sans Pro" panose="020B0503030403020204" pitchFamily="34" charset="0"/>
                        <a:ea typeface="Source Sans Pro" panose="020B0503030403020204" pitchFamily="34" charset="0"/>
                      </a:endParaRPr>
                    </a:p>
                  </a:txBody>
                  <a:tcPr marL="0" marR="0" marT="76200" marB="76200" anchor="ctr">
                    <a:noFill/>
                  </a:tcPr>
                </a:tc>
                <a:tc>
                  <a:txBody>
                    <a:bodyPr/>
                    <a:lstStyle/>
                    <a:p>
                      <a:endParaRPr lang="de-DE" sz="1200" dirty="0">
                        <a:solidFill>
                          <a:srgbClr val="000000"/>
                        </a:solidFill>
                        <a:effectLst/>
                        <a:latin typeface="Source Sans Pro" panose="020B0503030403020204" pitchFamily="34" charset="0"/>
                        <a:ea typeface="Source Sans Pro" panose="020B0503030403020204" pitchFamily="34" charset="0"/>
                      </a:endParaRPr>
                    </a:p>
                  </a:txBody>
                  <a:tcPr marL="0" marR="114300" marT="57150" marB="57150" anchor="ctr">
                    <a:noFill/>
                  </a:tcPr>
                </a:tc>
                <a:extLst>
                  <a:ext uri="{0D108BD9-81ED-4DB2-BD59-A6C34878D82A}">
                    <a16:rowId xmlns:a16="http://schemas.microsoft.com/office/drawing/2014/main" val="590670901"/>
                  </a:ext>
                </a:extLst>
              </a:tr>
            </a:tbl>
          </a:graphicData>
        </a:graphic>
      </p:graphicFrame>
      <p:pic>
        <p:nvPicPr>
          <p:cNvPr id="7" name="Grafik 6">
            <a:extLst>
              <a:ext uri="{FF2B5EF4-FFF2-40B4-BE49-F238E27FC236}">
                <a16:creationId xmlns:a16="http://schemas.microsoft.com/office/drawing/2014/main" id="{DC2E7C9D-6796-4343-A23B-3DBBCCD49B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074" y="4669206"/>
            <a:ext cx="259092" cy="362729"/>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5F35E7A7-DF40-4A4D-A8D6-412295A17D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44" y="3237216"/>
            <a:ext cx="259092" cy="3627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357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3C5CFE57-86F5-486D-BCBC-0A4DDD3F92F6}"/>
              </a:ext>
            </a:extLst>
          </p:cNvPr>
          <p:cNvCxnSpPr>
            <a:cxnSpLocks/>
          </p:cNvCxnSpPr>
          <p:nvPr/>
        </p:nvCxnSpPr>
        <p:spPr>
          <a:xfrm>
            <a:off x="2100085" y="3893987"/>
            <a:ext cx="2493006" cy="0"/>
          </a:xfrm>
          <a:prstGeom prst="line">
            <a:avLst/>
          </a:prstGeom>
          <a:ln w="19050">
            <a:solidFill>
              <a:srgbClr val="009FE3"/>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642165" y="2088133"/>
            <a:ext cx="11143284" cy="806591"/>
          </a:xfrm>
        </p:spPr>
        <p:txBody>
          <a:bodyPr/>
          <a:lstStyle/>
          <a:p>
            <a:r>
              <a:rPr lang="de-DE" sz="2400" b="1" dirty="0">
                <a:latin typeface="Source Sans Pro" panose="020B0503030403020204" pitchFamily="34" charset="0"/>
                <a:ea typeface="Source Sans Pro" panose="020B0503030403020204" pitchFamily="34" charset="0"/>
              </a:rPr>
              <a:t>Kandidaten Standort Glauchau: Senat   </a:t>
            </a:r>
          </a:p>
        </p:txBody>
      </p:sp>
      <p:sp>
        <p:nvSpPr>
          <p:cNvPr id="7" name="Textfeld 6">
            <a:extLst>
              <a:ext uri="{FF2B5EF4-FFF2-40B4-BE49-F238E27FC236}">
                <a16:creationId xmlns:a16="http://schemas.microsoft.com/office/drawing/2014/main" id="{CC3AD7E9-D549-4C2C-88A3-4A90EE81B084}"/>
              </a:ext>
            </a:extLst>
          </p:cNvPr>
          <p:cNvSpPr txBox="1"/>
          <p:nvPr/>
        </p:nvSpPr>
        <p:spPr>
          <a:xfrm>
            <a:off x="4606239" y="3001154"/>
            <a:ext cx="7585761" cy="2290307"/>
          </a:xfrm>
          <a:prstGeom prst="rect">
            <a:avLst/>
          </a:prstGeom>
          <a:noFill/>
        </p:spPr>
        <p:txBody>
          <a:bodyPr wrap="square">
            <a:spAutoFit/>
          </a:bodyPr>
          <a:lstStyle/>
          <a:p>
            <a:pPr algn="l">
              <a:lnSpc>
                <a:spcPct val="107000"/>
              </a:lnSpc>
              <a:spcBef>
                <a:spcPts val="800"/>
              </a:spcBef>
            </a:pPr>
            <a:r>
              <a:rPr lang="de-DE" sz="1600" dirty="0">
                <a:highlight>
                  <a:srgbClr val="FFFF00"/>
                </a:highlight>
                <a:latin typeface="Source Sans Pro" panose="020B0503030403020204" pitchFamily="34" charset="0"/>
                <a:ea typeface="Source Sans Pro" panose="020B0503030403020204" pitchFamily="34" charset="0"/>
              </a:rPr>
              <a:t>3 Vertreter Duale Praxispartner je Fachbereich (3 standortübergreifende Wahlkreise*):</a:t>
            </a:r>
          </a:p>
          <a:p>
            <a:pPr algn="l">
              <a:lnSpc>
                <a:spcPct val="107000"/>
              </a:lnSpc>
              <a:spcBef>
                <a:spcPts val="800"/>
              </a:spcBef>
            </a:pPr>
            <a:r>
              <a:rPr lang="de-DE" sz="1600" dirty="0">
                <a:highlight>
                  <a:srgbClr val="FFFF00"/>
                </a:highlight>
                <a:latin typeface="Source Sans Pro" panose="020B0503030403020204" pitchFamily="34" charset="0"/>
                <a:ea typeface="Source Sans Pro" panose="020B0503030403020204" pitchFamily="34" charset="0"/>
              </a:rPr>
              <a:t> </a:t>
            </a:r>
          </a:p>
          <a:p>
            <a:pPr algn="l">
              <a:lnSpc>
                <a:spcPct val="107000"/>
              </a:lnSpc>
            </a:pPr>
            <a:r>
              <a:rPr lang="de-DE" sz="1600" dirty="0">
                <a:latin typeface="Source Sans Pro" panose="020B0503030403020204" pitchFamily="34" charset="0"/>
                <a:ea typeface="Source Sans Pro" panose="020B0503030403020204" pitchFamily="34" charset="0"/>
              </a:rPr>
              <a:t>1 Kandidaten SB Technik (</a:t>
            </a:r>
            <a:r>
              <a:rPr lang="de-DE" sz="1600" dirty="0" err="1">
                <a:latin typeface="Source Sans Pro" panose="020B0503030403020204" pitchFamily="34" charset="0"/>
                <a:ea typeface="Source Sans Pro" panose="020B0503030403020204" pitchFamily="34" charset="0"/>
              </a:rPr>
              <a:t>Bauconcept</a:t>
            </a:r>
            <a:r>
              <a:rPr lang="de-DE" sz="1600" dirty="0">
                <a:latin typeface="Source Sans Pro" panose="020B0503030403020204" pitchFamily="34" charset="0"/>
                <a:ea typeface="Source Sans Pro" panose="020B0503030403020204" pitchFamily="34" charset="0"/>
              </a:rPr>
              <a:t> / Herr Hoffmann) – Bereitschaft signalisiert</a:t>
            </a:r>
          </a:p>
          <a:p>
            <a:pPr algn="l">
              <a:lnSpc>
                <a:spcPct val="107000"/>
              </a:lnSpc>
            </a:pPr>
            <a:r>
              <a:rPr lang="de-DE" sz="1600" dirty="0">
                <a:latin typeface="Source Sans Pro" panose="020B0503030403020204" pitchFamily="34" charset="0"/>
                <a:ea typeface="Source Sans Pro" panose="020B0503030403020204" pitchFamily="34" charset="0"/>
              </a:rPr>
              <a:t>1 Kandidaten SB Wirtschaft (Uwe </a:t>
            </a:r>
            <a:r>
              <a:rPr lang="de-DE" sz="1600" dirty="0" err="1">
                <a:latin typeface="Source Sans Pro" panose="020B0503030403020204" pitchFamily="34" charset="0"/>
                <a:ea typeface="Source Sans Pro" panose="020B0503030403020204" pitchFamily="34" charset="0"/>
              </a:rPr>
              <a:t>Zeulner</a:t>
            </a:r>
            <a:r>
              <a:rPr lang="de-DE" sz="1600" dirty="0">
                <a:latin typeface="Source Sans Pro" panose="020B0503030403020204" pitchFamily="34" charset="0"/>
                <a:ea typeface="Source Sans Pro" panose="020B0503030403020204" pitchFamily="34" charset="0"/>
              </a:rPr>
              <a:t> / C&amp;E GmbH) – Bereitschaft signalisiert</a:t>
            </a:r>
          </a:p>
          <a:p>
            <a:pPr algn="l">
              <a:lnSpc>
                <a:spcPct val="107000"/>
              </a:lnSpc>
            </a:pPr>
            <a:endParaRPr lang="de-DE" sz="1600" dirty="0">
              <a:latin typeface="Source Sans Pro" panose="020B0503030403020204" pitchFamily="34" charset="0"/>
              <a:ea typeface="Source Sans Pro" panose="020B0503030403020204" pitchFamily="34" charset="0"/>
            </a:endParaRPr>
          </a:p>
          <a:p>
            <a:pPr algn="l">
              <a:lnSpc>
                <a:spcPct val="107000"/>
              </a:lnSpc>
            </a:pPr>
            <a:r>
              <a:rPr lang="de-DE" sz="1600" dirty="0">
                <a:latin typeface="Source Sans Pro" panose="020B0503030403020204" pitchFamily="34" charset="0"/>
                <a:ea typeface="Source Sans Pro" panose="020B0503030403020204" pitchFamily="34" charset="0"/>
              </a:rPr>
              <a:t>*der dritte Wahlkreis ist der an der BA Glauchau nicht angebotene Bereich </a:t>
            </a:r>
          </a:p>
          <a:p>
            <a:pPr algn="l">
              <a:lnSpc>
                <a:spcPct val="107000"/>
              </a:lnSpc>
            </a:pPr>
            <a:r>
              <a:rPr lang="de-DE" sz="1600" i="1" dirty="0">
                <a:latin typeface="Source Sans Pro" panose="020B0503030403020204" pitchFamily="34" charset="0"/>
                <a:ea typeface="Source Sans Pro" panose="020B0503030403020204" pitchFamily="34" charset="0"/>
              </a:rPr>
              <a:t>  Soziales und Gesundheitswesen</a:t>
            </a:r>
            <a:r>
              <a:rPr lang="de-DE" sz="1600" dirty="0">
                <a:latin typeface="Source Sans Pro" panose="020B0503030403020204" pitchFamily="34" charset="0"/>
                <a:ea typeface="Source Sans Pro" panose="020B0503030403020204" pitchFamily="34" charset="0"/>
              </a:rPr>
              <a:t>. </a:t>
            </a:r>
          </a:p>
          <a:p>
            <a:pPr algn="l">
              <a:lnSpc>
                <a:spcPct val="107000"/>
              </a:lnSpc>
            </a:pPr>
            <a:endParaRPr lang="de-DE" sz="1600" dirty="0">
              <a:latin typeface="Source Sans Pro" panose="020B0503030403020204" pitchFamily="34" charset="0"/>
              <a:ea typeface="Source Sans Pro" panose="020B0503030403020204" pitchFamily="34" charset="0"/>
            </a:endParaRPr>
          </a:p>
        </p:txBody>
      </p:sp>
      <p:grpSp>
        <p:nvGrpSpPr>
          <p:cNvPr id="2" name="Gruppieren 1">
            <a:extLst>
              <a:ext uri="{FF2B5EF4-FFF2-40B4-BE49-F238E27FC236}">
                <a16:creationId xmlns:a16="http://schemas.microsoft.com/office/drawing/2014/main" id="{28C3AA4E-0F3B-4DBA-9080-245BFD6B991B}"/>
              </a:ext>
            </a:extLst>
          </p:cNvPr>
          <p:cNvGrpSpPr/>
          <p:nvPr/>
        </p:nvGrpSpPr>
        <p:grpSpPr>
          <a:xfrm>
            <a:off x="695325" y="2651212"/>
            <a:ext cx="3467035" cy="1977475"/>
            <a:chOff x="695325" y="1642418"/>
            <a:chExt cx="3467035" cy="1977475"/>
          </a:xfrm>
        </p:grpSpPr>
        <p:sp>
          <p:nvSpPr>
            <p:cNvPr id="9" name="Rechteck 8">
              <a:extLst>
                <a:ext uri="{FF2B5EF4-FFF2-40B4-BE49-F238E27FC236}">
                  <a16:creationId xmlns:a16="http://schemas.microsoft.com/office/drawing/2014/main" id="{CDF63939-F3D9-4B01-BDE3-78089236F778}"/>
                </a:ext>
              </a:extLst>
            </p:cNvPr>
            <p:cNvSpPr/>
            <p:nvPr/>
          </p:nvSpPr>
          <p:spPr>
            <a:xfrm>
              <a:off x="695325" y="1649568"/>
              <a:ext cx="3259228" cy="1970325"/>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latin typeface="Source Sans Pro" panose="020B0503030403020204" pitchFamily="34" charset="0"/>
                <a:ea typeface="Source Sans Pro" panose="020B0503030403020204" pitchFamily="34" charset="0"/>
              </a:endParaRPr>
            </a:p>
          </p:txBody>
        </p:sp>
        <p:sp>
          <p:nvSpPr>
            <p:cNvPr id="10" name="Rechteck 9">
              <a:extLst>
                <a:ext uri="{FF2B5EF4-FFF2-40B4-BE49-F238E27FC236}">
                  <a16:creationId xmlns:a16="http://schemas.microsoft.com/office/drawing/2014/main" id="{EB0866A3-C112-44BA-91D6-B3A6D355261C}"/>
                </a:ext>
              </a:extLst>
            </p:cNvPr>
            <p:cNvSpPr/>
            <p:nvPr/>
          </p:nvSpPr>
          <p:spPr>
            <a:xfrm>
              <a:off x="695325" y="1642418"/>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Source Sans Pro" panose="020B0503030403020204" pitchFamily="34" charset="0"/>
                  <a:ea typeface="Source Sans Pro" panose="020B0503030403020204" pitchFamily="34" charset="0"/>
                </a:rPr>
                <a:t>SENAT</a:t>
              </a:r>
              <a:endParaRPr lang="de-DE" sz="1600" b="1" dirty="0">
                <a:solidFill>
                  <a:schemeClr val="bg1"/>
                </a:solidFill>
                <a:latin typeface="Source Sans Pro" panose="020B0503030403020204" pitchFamily="34" charset="0"/>
                <a:ea typeface="Source Sans Pro" panose="020B0503030403020204" pitchFamily="34" charset="0"/>
              </a:endParaRPr>
            </a:p>
          </p:txBody>
        </p:sp>
        <p:sp>
          <p:nvSpPr>
            <p:cNvPr id="14" name="Textfeld 13">
              <a:extLst>
                <a:ext uri="{FF2B5EF4-FFF2-40B4-BE49-F238E27FC236}">
                  <a16:creationId xmlns:a16="http://schemas.microsoft.com/office/drawing/2014/main" id="{D149B736-E1FB-4715-B48F-D2055ED80C97}"/>
                </a:ext>
              </a:extLst>
            </p:cNvPr>
            <p:cNvSpPr txBox="1"/>
            <p:nvPr/>
          </p:nvSpPr>
          <p:spPr>
            <a:xfrm>
              <a:off x="796813" y="2424647"/>
              <a:ext cx="3365547" cy="1107996"/>
            </a:xfrm>
            <a:prstGeom prst="rect">
              <a:avLst/>
            </a:prstGeom>
            <a:noFill/>
          </p:spPr>
          <p:txBody>
            <a:bodyPr wrap="square">
              <a:spAutoFit/>
            </a:bodyPr>
            <a:lstStyle/>
            <a:p>
              <a:r>
                <a:rPr lang="de-DE" sz="1100" dirty="0">
                  <a:latin typeface="Source Sans Pro" panose="020B0503030403020204" pitchFamily="34" charset="0"/>
                  <a:ea typeface="Source Sans Pro" panose="020B0503030403020204" pitchFamily="34" charset="0"/>
                </a:rPr>
                <a:t>21 stimmberechtigte Mitglieder</a:t>
              </a:r>
            </a:p>
            <a:p>
              <a:pPr marL="171450" indent="-171450">
                <a:buFont typeface="Wingdings" panose="05000000000000000000" pitchFamily="2" charset="2"/>
                <a:buChar char="§"/>
              </a:pPr>
              <a:r>
                <a:rPr lang="de-DE" sz="1100" dirty="0">
                  <a:latin typeface="Source Sans Pro" panose="020B0503030403020204" pitchFamily="34" charset="0"/>
                  <a:ea typeface="Source Sans Pro" panose="020B0503030403020204" pitchFamily="34" charset="0"/>
                </a:rPr>
                <a:t>11 Vertreter der Hochschullehrer</a:t>
              </a:r>
            </a:p>
            <a:p>
              <a:pPr marL="171450" indent="-171450">
                <a:buFont typeface="Wingdings" panose="05000000000000000000" pitchFamily="2" charset="2"/>
                <a:buChar char="§"/>
              </a:pPr>
              <a:r>
                <a:rPr lang="de-DE" sz="1100" dirty="0">
                  <a:highlight>
                    <a:srgbClr val="FFFF00"/>
                  </a:highlight>
                  <a:latin typeface="Source Sans Pro" panose="020B0503030403020204" pitchFamily="34" charset="0"/>
                  <a:ea typeface="Source Sans Pro" panose="020B0503030403020204" pitchFamily="34" charset="0"/>
                </a:rPr>
                <a:t>3 Vertreter Dualer Praxispartner (1 je Fachbereich)</a:t>
              </a:r>
            </a:p>
            <a:p>
              <a:pPr marL="171450" indent="-171450">
                <a:buFont typeface="Wingdings" panose="05000000000000000000" pitchFamily="2" charset="2"/>
                <a:buChar char="§"/>
              </a:pPr>
              <a:r>
                <a:rPr lang="de-DE" sz="1100" dirty="0">
                  <a:latin typeface="Source Sans Pro" panose="020B0503030403020204" pitchFamily="34" charset="0"/>
                  <a:ea typeface="Source Sans Pro" panose="020B0503030403020204" pitchFamily="34" charset="0"/>
                </a:rPr>
                <a:t>5 Vertreter der Gruppe (wissenschaftliche MA /  Vertreter MA Verwaltung/Technik)</a:t>
              </a:r>
            </a:p>
            <a:p>
              <a:pPr marL="171450" indent="-171450">
                <a:buFont typeface="Wingdings" panose="05000000000000000000" pitchFamily="2" charset="2"/>
                <a:buChar char="§"/>
              </a:pPr>
              <a:r>
                <a:rPr lang="de-DE" sz="1100" dirty="0">
                  <a:latin typeface="Source Sans Pro" panose="020B0503030403020204" pitchFamily="34" charset="0"/>
                  <a:ea typeface="Source Sans Pro" panose="020B0503030403020204" pitchFamily="34" charset="0"/>
                </a:rPr>
                <a:t>2 Vertreter der Studierenden</a:t>
              </a:r>
            </a:p>
          </p:txBody>
        </p:sp>
        <p:sp>
          <p:nvSpPr>
            <p:cNvPr id="15" name="Textfeld 14">
              <a:extLst>
                <a:ext uri="{FF2B5EF4-FFF2-40B4-BE49-F238E27FC236}">
                  <a16:creationId xmlns:a16="http://schemas.microsoft.com/office/drawing/2014/main" id="{8A8095AA-81DB-4038-B3B8-2A44EB2353D0}"/>
                </a:ext>
              </a:extLst>
            </p:cNvPr>
            <p:cNvSpPr txBox="1"/>
            <p:nvPr/>
          </p:nvSpPr>
          <p:spPr>
            <a:xfrm>
              <a:off x="862517" y="2189074"/>
              <a:ext cx="3066803" cy="261610"/>
            </a:xfrm>
            <a:prstGeom prst="rect">
              <a:avLst/>
            </a:prstGeom>
            <a:noFill/>
          </p:spPr>
          <p:txBody>
            <a:bodyPr wrap="square">
              <a:spAutoFit/>
            </a:bodyPr>
            <a:lstStyle/>
            <a:p>
              <a:pPr algn="ctr"/>
              <a:r>
                <a:rPr lang="de-DE" sz="1100" dirty="0">
                  <a:latin typeface="Source Sans Pro" panose="020B0503030403020204" pitchFamily="34" charset="0"/>
                  <a:ea typeface="Source Sans Pro" panose="020B0503030403020204" pitchFamily="34" charset="0"/>
                </a:rPr>
                <a:t>(§ 85, Abs. 2 </a:t>
              </a:r>
              <a:r>
                <a:rPr lang="de-DE" sz="1100" dirty="0" err="1">
                  <a:latin typeface="Source Sans Pro" panose="020B0503030403020204" pitchFamily="34" charset="0"/>
                  <a:ea typeface="Source Sans Pro" panose="020B0503030403020204" pitchFamily="34" charset="0"/>
                </a:rPr>
                <a:t>SächsHSG</a:t>
              </a:r>
              <a:r>
                <a:rPr lang="de-DE" sz="1100" dirty="0">
                  <a:latin typeface="Source Sans Pro" panose="020B0503030403020204" pitchFamily="34" charset="0"/>
                  <a:ea typeface="Source Sans Pro" panose="020B0503030403020204" pitchFamily="34" charset="0"/>
                </a:rPr>
                <a:t> und § 15 GO)</a:t>
              </a:r>
            </a:p>
          </p:txBody>
        </p:sp>
      </p:grpSp>
      <p:sp>
        <p:nvSpPr>
          <p:cNvPr id="16" name="Textfeld 15">
            <a:extLst>
              <a:ext uri="{FF2B5EF4-FFF2-40B4-BE49-F238E27FC236}">
                <a16:creationId xmlns:a16="http://schemas.microsoft.com/office/drawing/2014/main" id="{01005EE4-059E-42F4-981B-9B0377B9F865}"/>
              </a:ext>
            </a:extLst>
          </p:cNvPr>
          <p:cNvSpPr txBox="1"/>
          <p:nvPr/>
        </p:nvSpPr>
        <p:spPr>
          <a:xfrm>
            <a:off x="642165" y="4796857"/>
            <a:ext cx="3520195" cy="1600438"/>
          </a:xfrm>
          <a:prstGeom prst="rect">
            <a:avLst/>
          </a:prstGeom>
          <a:noFill/>
        </p:spPr>
        <p:txBody>
          <a:bodyPr wrap="square">
            <a:spAutoFit/>
          </a:bodyPr>
          <a:lstStyle/>
          <a:p>
            <a:r>
              <a:rPr lang="de-DE" sz="1400" b="1" dirty="0">
                <a:latin typeface="Source Sans Pro" panose="020B0503030403020204" pitchFamily="34" charset="0"/>
                <a:ea typeface="Source Sans Pro" panose="020B0503030403020204" pitchFamily="34" charset="0"/>
              </a:rPr>
              <a:t>Grundsatz nach §2, Abs. 6 Wahlordnung</a:t>
            </a:r>
          </a:p>
          <a:p>
            <a:endParaRPr lang="de-DE" sz="1400" dirty="0">
              <a:latin typeface="Source Sans Pro" panose="020B0503030403020204" pitchFamily="34" charset="0"/>
              <a:ea typeface="Source Sans Pro" panose="020B0503030403020204" pitchFamily="34" charset="0"/>
            </a:endParaRPr>
          </a:p>
          <a:p>
            <a:r>
              <a:rPr lang="de-DE" sz="1400" dirty="0">
                <a:latin typeface="Source Sans Pro" panose="020B0503030403020204" pitchFamily="34" charset="0"/>
                <a:ea typeface="Source Sans Pro" panose="020B0503030403020204" pitchFamily="34" charset="0"/>
              </a:rPr>
              <a:t>Die Wahlberechtigten haben stets so viele Stimmen, wie Mitglieder in ihrer jeweiligen Wählergruppe zu wählen sind. Es kann je Kandidat nur eine Stimme abgegeben werden. </a:t>
            </a:r>
          </a:p>
        </p:txBody>
      </p:sp>
      <p:sp>
        <p:nvSpPr>
          <p:cNvPr id="11" name="Titel 2">
            <a:extLst>
              <a:ext uri="{FF2B5EF4-FFF2-40B4-BE49-F238E27FC236}">
                <a16:creationId xmlns:a16="http://schemas.microsoft.com/office/drawing/2014/main" id="{C771A322-DB77-46EF-815F-AC2CC4727F6E}"/>
              </a:ext>
            </a:extLst>
          </p:cNvPr>
          <p:cNvSpPr txBox="1">
            <a:spLocks/>
          </p:cNvSpPr>
          <p:nvPr/>
        </p:nvSpPr>
        <p:spPr>
          <a:xfrm>
            <a:off x="695325" y="628838"/>
            <a:ext cx="8423557" cy="80659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b="1">
                <a:latin typeface="Source Sans Pro" panose="020B0503030403020204" pitchFamily="34" charset="0"/>
                <a:ea typeface="Source Sans Pro" panose="020B0503030403020204" pitchFamily="34" charset="0"/>
              </a:rPr>
              <a:t>Wahlen Senat (§22 Wahlordnung) – Fokus: Praxispartner</a:t>
            </a:r>
            <a:endParaRPr lang="de-DE" sz="2400" b="1" dirty="0">
              <a:latin typeface="Source Sans Pro" panose="020B0503030403020204" pitchFamily="34" charset="0"/>
              <a:ea typeface="Source Sans Pro" panose="020B0503030403020204" pitchFamily="34" charset="0"/>
            </a:endParaRPr>
          </a:p>
        </p:txBody>
      </p:sp>
      <p:sp>
        <p:nvSpPr>
          <p:cNvPr id="12" name="Textfeld 11">
            <a:extLst>
              <a:ext uri="{FF2B5EF4-FFF2-40B4-BE49-F238E27FC236}">
                <a16:creationId xmlns:a16="http://schemas.microsoft.com/office/drawing/2014/main" id="{7EE3B53D-7CEC-4BA4-98CB-7310840ABC6E}"/>
              </a:ext>
            </a:extLst>
          </p:cNvPr>
          <p:cNvSpPr txBox="1"/>
          <p:nvPr/>
        </p:nvSpPr>
        <p:spPr>
          <a:xfrm>
            <a:off x="642165" y="1212391"/>
            <a:ext cx="10553224" cy="606897"/>
          </a:xfrm>
          <a:prstGeom prst="rect">
            <a:avLst/>
          </a:prstGeom>
          <a:solidFill>
            <a:schemeClr val="bg1"/>
          </a:solidFill>
        </p:spPr>
        <p:txBody>
          <a:bodyPr wrap="square">
            <a:spAutoFit/>
          </a:bodyPr>
          <a:lstStyle/>
          <a:p>
            <a:pPr>
              <a:lnSpc>
                <a:spcPct val="107000"/>
              </a:lnSpc>
              <a:spcBef>
                <a:spcPts val="800"/>
              </a:spcBef>
            </a:pPr>
            <a:r>
              <a:rPr lang="de-DE" sz="1600" dirty="0">
                <a:latin typeface="Source Sans Pro" panose="020B0503030403020204" pitchFamily="34" charset="0"/>
                <a:ea typeface="Source Sans Pro" panose="020B0503030403020204" pitchFamily="34" charset="0"/>
              </a:rPr>
              <a:t>Für die Wahl der Senatorinnen und Senatoren der Wählergruppe </a:t>
            </a:r>
            <a:r>
              <a:rPr lang="de-DE" sz="1600" dirty="0">
                <a:highlight>
                  <a:srgbClr val="FFFF00"/>
                </a:highlight>
                <a:latin typeface="Source Sans Pro" panose="020B0503030403020204" pitchFamily="34" charset="0"/>
                <a:ea typeface="Source Sans Pro" panose="020B0503030403020204" pitchFamily="34" charset="0"/>
              </a:rPr>
              <a:t>der Praxispartner </a:t>
            </a:r>
            <a:r>
              <a:rPr lang="de-DE" sz="1600" dirty="0">
                <a:latin typeface="Source Sans Pro" panose="020B0503030403020204" pitchFamily="34" charset="0"/>
                <a:ea typeface="Source Sans Pro" panose="020B0503030403020204" pitchFamily="34" charset="0"/>
              </a:rPr>
              <a:t>werden </a:t>
            </a:r>
            <a:r>
              <a:rPr lang="de-DE" sz="1600" dirty="0">
                <a:highlight>
                  <a:srgbClr val="FFFF00"/>
                </a:highlight>
                <a:latin typeface="Source Sans Pro" panose="020B0503030403020204" pitchFamily="34" charset="0"/>
                <a:ea typeface="Source Sans Pro" panose="020B0503030403020204" pitchFamily="34" charset="0"/>
              </a:rPr>
              <a:t>drei standortübergreifende Wahlkreise </a:t>
            </a:r>
            <a:r>
              <a:rPr lang="de-DE" sz="1600" dirty="0">
                <a:latin typeface="Source Sans Pro" panose="020B0503030403020204" pitchFamily="34" charset="0"/>
                <a:ea typeface="Source Sans Pro" panose="020B0503030403020204" pitchFamily="34" charset="0"/>
              </a:rPr>
              <a:t>nach der  </a:t>
            </a:r>
            <a:r>
              <a:rPr lang="de-DE" sz="1600" dirty="0">
                <a:highlight>
                  <a:srgbClr val="FFFF00"/>
                </a:highlight>
                <a:latin typeface="Source Sans Pro" panose="020B0503030403020204" pitchFamily="34" charset="0"/>
                <a:ea typeface="Source Sans Pro" panose="020B0503030403020204" pitchFamily="34" charset="0"/>
              </a:rPr>
              <a:t>Anzahl der Fachbereiche </a:t>
            </a:r>
            <a:r>
              <a:rPr lang="de-DE" sz="1600" dirty="0">
                <a:latin typeface="Source Sans Pro" panose="020B0503030403020204" pitchFamily="34" charset="0"/>
                <a:ea typeface="Source Sans Pro" panose="020B0503030403020204" pitchFamily="34" charset="0"/>
              </a:rPr>
              <a:t>der Hochschule gebildet.</a:t>
            </a:r>
          </a:p>
        </p:txBody>
      </p:sp>
    </p:spTree>
    <p:extLst>
      <p:ext uri="{BB962C8B-B14F-4D97-AF65-F5344CB8AC3E}">
        <p14:creationId xmlns:p14="http://schemas.microsoft.com/office/powerpoint/2010/main" val="400389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524358" y="791167"/>
            <a:ext cx="8956085" cy="413820"/>
          </a:xfrm>
        </p:spPr>
        <p:txBody>
          <a:bodyPr/>
          <a:lstStyle/>
          <a:p>
            <a:r>
              <a:rPr lang="de-DE" sz="2400" b="1" dirty="0">
                <a:latin typeface="Source Sans Pro" panose="020B0503030403020204" pitchFamily="34" charset="0"/>
                <a:ea typeface="Source Sans Pro" panose="020B0503030403020204" pitchFamily="34" charset="0"/>
              </a:rPr>
              <a:t>Kurzvorstellung der Kandidaten: Senat   </a:t>
            </a:r>
          </a:p>
        </p:txBody>
      </p:sp>
      <p:sp>
        <p:nvSpPr>
          <p:cNvPr id="7" name="Textfeld 6">
            <a:extLst>
              <a:ext uri="{FF2B5EF4-FFF2-40B4-BE49-F238E27FC236}">
                <a16:creationId xmlns:a16="http://schemas.microsoft.com/office/drawing/2014/main" id="{CC3AD7E9-D549-4C2C-88A3-4A90EE81B084}"/>
              </a:ext>
            </a:extLst>
          </p:cNvPr>
          <p:cNvSpPr txBox="1"/>
          <p:nvPr/>
        </p:nvSpPr>
        <p:spPr>
          <a:xfrm>
            <a:off x="524358" y="1366494"/>
            <a:ext cx="11143284" cy="2658035"/>
          </a:xfrm>
          <a:prstGeom prst="rect">
            <a:avLst/>
          </a:prstGeom>
          <a:noFill/>
        </p:spPr>
        <p:txBody>
          <a:bodyPr wrap="square">
            <a:spAutoFit/>
          </a:bodyPr>
          <a:lstStyle/>
          <a:p>
            <a:pPr algn="l">
              <a:lnSpc>
                <a:spcPct val="107000"/>
              </a:lnSpc>
            </a:pPr>
            <a:r>
              <a:rPr lang="de-DE" sz="1600" dirty="0">
                <a:latin typeface="Source Sans Pro" panose="020B0503030403020204" pitchFamily="34" charset="0"/>
                <a:ea typeface="Source Sans Pro" panose="020B0503030403020204" pitchFamily="34" charset="0"/>
              </a:rPr>
              <a:t>Kandidat für den </a:t>
            </a:r>
            <a:r>
              <a:rPr lang="de-DE" sz="1600" b="1" dirty="0">
                <a:latin typeface="Source Sans Pro" panose="020B0503030403020204" pitchFamily="34" charset="0"/>
                <a:ea typeface="Source Sans Pro" panose="020B0503030403020204" pitchFamily="34" charset="0"/>
              </a:rPr>
              <a:t>Studienbereich Wirtschaft Herr Uwe </a:t>
            </a:r>
            <a:r>
              <a:rPr lang="de-DE" sz="1600" b="1" dirty="0" err="1">
                <a:latin typeface="Source Sans Pro" panose="020B0503030403020204" pitchFamily="34" charset="0"/>
                <a:ea typeface="Source Sans Pro" panose="020B0503030403020204" pitchFamily="34" charset="0"/>
              </a:rPr>
              <a:t>Zeulner</a:t>
            </a:r>
            <a:endParaRPr lang="de-DE" sz="1600" b="1" dirty="0">
              <a:latin typeface="Source Sans Pro" panose="020B0503030403020204" pitchFamily="34" charset="0"/>
              <a:ea typeface="Source Sans Pro" panose="020B0503030403020204" pitchFamily="34" charset="0"/>
            </a:endParaRPr>
          </a:p>
          <a:p>
            <a:pPr algn="l">
              <a:lnSpc>
                <a:spcPct val="107000"/>
              </a:lnSpc>
            </a:pPr>
            <a:endParaRPr lang="de-DE" sz="1600" b="1" dirty="0">
              <a:latin typeface="Source Sans Pro" panose="020B0503030403020204" pitchFamily="34" charset="0"/>
              <a:ea typeface="Source Sans Pro" panose="020B0503030403020204" pitchFamily="34" charset="0"/>
            </a:endParaRPr>
          </a:p>
          <a:p>
            <a:pPr marL="285750" indent="-285750" algn="l">
              <a:lnSpc>
                <a:spcPct val="107000"/>
              </a:lnSpc>
              <a:buFont typeface="Arial" panose="020B0604020202020204" pitchFamily="34" charset="0"/>
              <a:buChar char="•"/>
            </a:pPr>
            <a:r>
              <a:rPr lang="en-US" sz="1600" b="0" i="0" u="none" strike="noStrike" baseline="0" dirty="0">
                <a:latin typeface="Source Sans Pro" panose="020B0503030403020204" pitchFamily="34" charset="0"/>
                <a:ea typeface="Source Sans Pro" panose="020B0503030403020204" pitchFamily="34" charset="0"/>
              </a:rPr>
              <a:t>Chairman of the Shareholders Meeting C&amp;E Group</a:t>
            </a:r>
            <a:endParaRPr lang="de-DE" sz="1600" dirty="0">
              <a:latin typeface="Source Sans Pro" panose="020B0503030403020204" pitchFamily="34" charset="0"/>
              <a:ea typeface="Source Sans Pro" panose="020B0503030403020204" pitchFamily="34" charset="0"/>
            </a:endParaRPr>
          </a:p>
          <a:p>
            <a:pPr marL="285750" indent="-28575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rPr>
              <a:t>Das Unternehmen ist Praxispartner an der BA in Glauchau seit 30 Jahren.</a:t>
            </a:r>
            <a:endParaRPr lang="de-DE" sz="1600" dirty="0">
              <a:solidFill>
                <a:srgbClr val="FF0000"/>
              </a:solidFill>
              <a:latin typeface="Source Sans Pro" panose="020B0503030403020204" pitchFamily="34" charset="0"/>
              <a:ea typeface="Source Sans Pro" panose="020B0503030403020204" pitchFamily="34" charset="0"/>
            </a:endParaRPr>
          </a:p>
          <a:p>
            <a:pPr marL="285750" indent="-28575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rPr>
              <a:t>Das Unternehmen hat bisher  90  Studierende in 7 Fachbereichen qualifiziert.</a:t>
            </a:r>
          </a:p>
          <a:p>
            <a:pPr marL="285750" indent="-28575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rPr>
              <a:t>Das Unternehmen ist Mehrheitsgesellschafter direkt oder indirekt an über 10 Unternehmen.</a:t>
            </a:r>
          </a:p>
          <a:p>
            <a:pPr marL="285750" indent="-285750" algn="l">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rPr>
              <a:t>Herr </a:t>
            </a:r>
            <a:r>
              <a:rPr lang="de-DE" sz="1600" dirty="0" err="1">
                <a:latin typeface="Source Sans Pro" panose="020B0503030403020204" pitchFamily="34" charset="0"/>
                <a:ea typeface="Source Sans Pro" panose="020B0503030403020204" pitchFamily="34" charset="0"/>
              </a:rPr>
              <a:t>Zeulner</a:t>
            </a:r>
            <a:r>
              <a:rPr lang="de-DE" sz="1600" dirty="0">
                <a:latin typeface="Source Sans Pro" panose="020B0503030403020204" pitchFamily="34" charset="0"/>
                <a:ea typeface="Source Sans Pro" panose="020B0503030403020204" pitchFamily="34" charset="0"/>
              </a:rPr>
              <a:t> ist in vielen Gremien und Vorständen tätig, u.a. ist er stellvertretendes Aufsichtsratsmitglied der Berufsakademie Sachsen, war über d</a:t>
            </a:r>
            <a:r>
              <a:rPr lang="de-DE" sz="1600" b="0" i="0" u="none" strike="noStrike" baseline="0" dirty="0">
                <a:latin typeface="Source Sans Pro" panose="020B0503030403020204" pitchFamily="34" charset="0"/>
                <a:ea typeface="Source Sans Pro" panose="020B0503030403020204" pitchFamily="34" charset="0"/>
              </a:rPr>
              <a:t>rei Perioden ehrenamtlicher Arbeitsrichter, Vorstand der Mittelstands- und Wirtschaftsunion Sachsen (MIT), Gründungsvizepräsident des LIONS CLUBs Chemnitz / Wasserschloss Klaffenbach, Vorsitzender Wirtschaftsrat EHV Aue Marketing und Spielbetriebs GmbH &amp; Co. KG (damals 2. Handballbundesliga) u.v.m.</a:t>
            </a:r>
          </a:p>
        </p:txBody>
      </p:sp>
      <p:sp>
        <p:nvSpPr>
          <p:cNvPr id="4" name="Textfeld 3">
            <a:extLst>
              <a:ext uri="{FF2B5EF4-FFF2-40B4-BE49-F238E27FC236}">
                <a16:creationId xmlns:a16="http://schemas.microsoft.com/office/drawing/2014/main" id="{594F293C-2C1C-4DD1-BC7C-6546B9ECA44B}"/>
              </a:ext>
            </a:extLst>
          </p:cNvPr>
          <p:cNvSpPr txBox="1"/>
          <p:nvPr/>
        </p:nvSpPr>
        <p:spPr>
          <a:xfrm>
            <a:off x="524357" y="4114450"/>
            <a:ext cx="8956085" cy="1692771"/>
          </a:xfrm>
          <a:prstGeom prst="rect">
            <a:avLst/>
          </a:prstGeom>
          <a:noFill/>
        </p:spPr>
        <p:txBody>
          <a:bodyPr wrap="square">
            <a:spAutoFit/>
          </a:bodyPr>
          <a:lstStyle/>
          <a:p>
            <a:pPr algn="l"/>
            <a:r>
              <a:rPr lang="de-DE" sz="1600" b="1" i="0" u="none" strike="noStrike" baseline="0" dirty="0">
                <a:latin typeface="Source Sans Pro" panose="020B0503030403020204" pitchFamily="34" charset="0"/>
                <a:ea typeface="Source Sans Pro" panose="020B0503030403020204" pitchFamily="34" charset="0"/>
              </a:rPr>
              <a:t>Herrn </a:t>
            </a:r>
            <a:r>
              <a:rPr lang="de-DE" sz="1600" b="1" i="0" u="none" strike="noStrike" baseline="0" dirty="0" err="1">
                <a:latin typeface="Source Sans Pro" panose="020B0503030403020204" pitchFamily="34" charset="0"/>
                <a:ea typeface="Source Sans Pro" panose="020B0503030403020204" pitchFamily="34" charset="0"/>
              </a:rPr>
              <a:t>Zeulners</a:t>
            </a:r>
            <a:r>
              <a:rPr lang="de-DE" sz="1600" b="1" i="0" u="none" strike="noStrike" baseline="0" dirty="0">
                <a:latin typeface="Source Sans Pro" panose="020B0503030403020204" pitchFamily="34" charset="0"/>
                <a:ea typeface="Source Sans Pro" panose="020B0503030403020204" pitchFamily="34" charset="0"/>
              </a:rPr>
              <a:t> persönliche Botschaft</a:t>
            </a:r>
          </a:p>
          <a:p>
            <a:pPr algn="l"/>
            <a:endParaRPr lang="de-DE" sz="800" b="1" i="1" u="none" strike="noStrike" baseline="0" dirty="0">
              <a:latin typeface="Source Sans Pro" panose="020B0503030403020204" pitchFamily="34" charset="0"/>
              <a:ea typeface="Source Sans Pro" panose="020B0503030403020204" pitchFamily="34" charset="0"/>
            </a:endParaRPr>
          </a:p>
          <a:p>
            <a:pPr algn="l"/>
            <a:r>
              <a:rPr lang="de-DE" sz="1600" b="0" i="1" u="none" strike="noStrike" baseline="0" dirty="0">
                <a:latin typeface="Source Sans Pro" panose="020B0503030403020204" pitchFamily="34" charset="0"/>
                <a:ea typeface="Source Sans Pro" panose="020B0503030403020204" pitchFamily="34" charset="0"/>
              </a:rPr>
              <a:t>„Seit 30 Jahren bin ich der Berufsakademie Sachsen als Praxispartner (mit 90 Studierenden in 7 Fachrichtungen), Dozent, Mitglied der Berufungskommission sowie als stellvertretendes Aufsichtsratsmitglied eng verbunden. Seit vielen Jahren kämpften wir um die Anerkennung als Duale Hochschule. Dies haben wir nun erreicht. Ich würde diesen Weg gern als Senatsmitglied weiter begehen und bitte hiermit um Ihre Stimme.“</a:t>
            </a:r>
            <a:endParaRPr lang="de-DE" sz="1600" i="1" dirty="0">
              <a:latin typeface="Source Sans Pro" panose="020B0503030403020204" pitchFamily="34" charset="0"/>
              <a:ea typeface="Source Sans Pro" panose="020B0503030403020204" pitchFamily="34" charset="0"/>
            </a:endParaRPr>
          </a:p>
        </p:txBody>
      </p:sp>
      <p:sp>
        <p:nvSpPr>
          <p:cNvPr id="8" name="Textfeld 7">
            <a:extLst>
              <a:ext uri="{FF2B5EF4-FFF2-40B4-BE49-F238E27FC236}">
                <a16:creationId xmlns:a16="http://schemas.microsoft.com/office/drawing/2014/main" id="{144987E0-1174-4E93-B12E-8CD4C2140FC7}"/>
              </a:ext>
            </a:extLst>
          </p:cNvPr>
          <p:cNvSpPr txBox="1"/>
          <p:nvPr/>
        </p:nvSpPr>
        <p:spPr>
          <a:xfrm>
            <a:off x="524358" y="5883695"/>
            <a:ext cx="9257246" cy="369332"/>
          </a:xfrm>
          <a:prstGeom prst="rect">
            <a:avLst/>
          </a:prstGeom>
          <a:noFill/>
        </p:spPr>
        <p:txBody>
          <a:bodyPr wrap="square">
            <a:spAutoFit/>
          </a:bodyPr>
          <a:lstStyle/>
          <a:p>
            <a:pPr algn="l"/>
            <a:r>
              <a:rPr lang="de-DE" b="1" dirty="0">
                <a:solidFill>
                  <a:srgbClr val="FF0000"/>
                </a:solidFill>
                <a:latin typeface="Source Sans Pro" panose="020B0503030403020204" pitchFamily="34" charset="0"/>
                <a:ea typeface="Source Sans Pro" panose="020B0503030403020204" pitchFamily="34" charset="0"/>
              </a:rPr>
              <a:t>Ausführlichere Vorstellungen aller </a:t>
            </a:r>
            <a:r>
              <a:rPr lang="de-DE" sz="1800" b="1" dirty="0">
                <a:solidFill>
                  <a:srgbClr val="FF0000"/>
                </a:solidFill>
                <a:latin typeface="Source Sans Pro" panose="020B0503030403020204" pitchFamily="34" charset="0"/>
                <a:ea typeface="Source Sans Pro" panose="020B0503030403020204" pitchFamily="34" charset="0"/>
              </a:rPr>
              <a:t>Kandidaten liegen für Sie zur Einsichtnahme bereit. </a:t>
            </a:r>
          </a:p>
        </p:txBody>
      </p:sp>
      <p:pic>
        <p:nvPicPr>
          <p:cNvPr id="5" name="Grafik 4" descr="Ein Bild, das Menschliches Gesicht, Person, Vorderkopf, Kinn enthält.&#10;&#10;Automatisch generierte Beschreibung">
            <a:extLst>
              <a:ext uri="{FF2B5EF4-FFF2-40B4-BE49-F238E27FC236}">
                <a16:creationId xmlns:a16="http://schemas.microsoft.com/office/drawing/2014/main" id="{AE947850-085E-471B-86E8-C82AD65AAF40}"/>
              </a:ext>
            </a:extLst>
          </p:cNvPr>
          <p:cNvPicPr>
            <a:picLocks noChangeAspect="1"/>
          </p:cNvPicPr>
          <p:nvPr/>
        </p:nvPicPr>
        <p:blipFill>
          <a:blip r:embed="rId3"/>
          <a:stretch>
            <a:fillRect/>
          </a:stretch>
        </p:blipFill>
        <p:spPr>
          <a:xfrm>
            <a:off x="7724571" y="621484"/>
            <a:ext cx="1213935" cy="1626924"/>
          </a:xfrm>
          <a:prstGeom prst="rect">
            <a:avLst/>
          </a:prstGeom>
        </p:spPr>
      </p:pic>
    </p:spTree>
    <p:extLst>
      <p:ext uri="{BB962C8B-B14F-4D97-AF65-F5344CB8AC3E}">
        <p14:creationId xmlns:p14="http://schemas.microsoft.com/office/powerpoint/2010/main" val="49257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C123A06-27D9-4B54-98FB-73B789B5CB06}"/>
              </a:ext>
            </a:extLst>
          </p:cNvPr>
          <p:cNvSpPr txBox="1"/>
          <p:nvPr/>
        </p:nvSpPr>
        <p:spPr>
          <a:xfrm>
            <a:off x="955040" y="2531763"/>
            <a:ext cx="10281920" cy="1446550"/>
          </a:xfrm>
          <a:prstGeom prst="rect">
            <a:avLst/>
          </a:prstGeom>
          <a:noFill/>
        </p:spPr>
        <p:txBody>
          <a:bodyPr wrap="square">
            <a:spAutoFit/>
          </a:bodyPr>
          <a:lstStyle/>
          <a:p>
            <a:pPr algn="ctr"/>
            <a:r>
              <a:rPr lang="de-DE" sz="4400" b="1" dirty="0">
                <a:solidFill>
                  <a:srgbClr val="0E4A7D"/>
                </a:solidFill>
                <a:latin typeface="Source Sans Pro" panose="020B0503030403020204" pitchFamily="34" charset="0"/>
                <a:ea typeface="Source Sans Pro" panose="020B0503030403020204" pitchFamily="34" charset="0"/>
              </a:rPr>
              <a:t>Vielen Dank für Ihr Vertrauen und </a:t>
            </a:r>
          </a:p>
          <a:p>
            <a:pPr algn="ctr"/>
            <a:r>
              <a:rPr lang="de-DE" sz="4400" b="1" dirty="0">
                <a:solidFill>
                  <a:srgbClr val="0E4A7D"/>
                </a:solidFill>
                <a:latin typeface="Source Sans Pro" panose="020B0503030403020204" pitchFamily="34" charset="0"/>
                <a:ea typeface="Source Sans Pro" panose="020B0503030403020204" pitchFamily="34" charset="0"/>
              </a:rPr>
              <a:t>Ihre Loyalität in unsere Akademie. </a:t>
            </a:r>
            <a:endParaRPr lang="de-DE" dirty="0">
              <a:solidFill>
                <a:srgbClr val="0E4A7D"/>
              </a:solidFill>
            </a:endParaRPr>
          </a:p>
        </p:txBody>
      </p:sp>
    </p:spTree>
    <p:extLst>
      <p:ext uri="{BB962C8B-B14F-4D97-AF65-F5344CB8AC3E}">
        <p14:creationId xmlns:p14="http://schemas.microsoft.com/office/powerpoint/2010/main" val="3558104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270821" y="767997"/>
            <a:ext cx="8956085" cy="413820"/>
          </a:xfrm>
        </p:spPr>
        <p:txBody>
          <a:bodyPr/>
          <a:lstStyle/>
          <a:p>
            <a:r>
              <a:rPr lang="de-DE" sz="2400" b="1" dirty="0">
                <a:latin typeface="Source Sans Pro" panose="020B0503030403020204" pitchFamily="34" charset="0"/>
                <a:ea typeface="Source Sans Pro" panose="020B0503030403020204" pitchFamily="34" charset="0"/>
              </a:rPr>
              <a:t>Kurzvorstellung der Kandidaten: Senat   </a:t>
            </a:r>
          </a:p>
        </p:txBody>
      </p:sp>
      <p:sp>
        <p:nvSpPr>
          <p:cNvPr id="7" name="Textfeld 6">
            <a:extLst>
              <a:ext uri="{FF2B5EF4-FFF2-40B4-BE49-F238E27FC236}">
                <a16:creationId xmlns:a16="http://schemas.microsoft.com/office/drawing/2014/main" id="{CC3AD7E9-D549-4C2C-88A3-4A90EE81B084}"/>
              </a:ext>
            </a:extLst>
          </p:cNvPr>
          <p:cNvSpPr txBox="1"/>
          <p:nvPr/>
        </p:nvSpPr>
        <p:spPr>
          <a:xfrm>
            <a:off x="270821" y="1145079"/>
            <a:ext cx="11041344" cy="3241593"/>
          </a:xfrm>
          <a:prstGeom prst="rect">
            <a:avLst/>
          </a:prstGeom>
          <a:noFill/>
        </p:spPr>
        <p:txBody>
          <a:bodyPr wrap="square">
            <a:spAutoFit/>
          </a:bodyPr>
          <a:lstStyle/>
          <a:p>
            <a:pPr algn="l">
              <a:lnSpc>
                <a:spcPct val="107000"/>
              </a:lnSpc>
            </a:pPr>
            <a:r>
              <a:rPr lang="de-DE" sz="1600" dirty="0">
                <a:latin typeface="Source Sans Pro" panose="020B0503030403020204" pitchFamily="34" charset="0"/>
                <a:ea typeface="Source Sans Pro" panose="020B0503030403020204" pitchFamily="34" charset="0"/>
              </a:rPr>
              <a:t>Kandidat für den </a:t>
            </a:r>
            <a:r>
              <a:rPr lang="de-DE" sz="1600" b="1" dirty="0">
                <a:latin typeface="Source Sans Pro" panose="020B0503030403020204" pitchFamily="34" charset="0"/>
                <a:ea typeface="Source Sans Pro" panose="020B0503030403020204" pitchFamily="34" charset="0"/>
              </a:rPr>
              <a:t>Studienbereich Technik</a:t>
            </a:r>
            <a:r>
              <a:rPr lang="de-DE" sz="1600" dirty="0">
                <a:latin typeface="Source Sans Pro" panose="020B0503030403020204" pitchFamily="34" charset="0"/>
                <a:ea typeface="Source Sans Pro" panose="020B0503030403020204" pitchFamily="34" charset="0"/>
              </a:rPr>
              <a:t>: </a:t>
            </a:r>
            <a:r>
              <a:rPr lang="de-DE" sz="1600" b="1" dirty="0">
                <a:latin typeface="Source Sans Pro" panose="020B0503030403020204" pitchFamily="34" charset="0"/>
                <a:ea typeface="Source Sans Pro" panose="020B0503030403020204" pitchFamily="34" charset="0"/>
              </a:rPr>
              <a:t>Herr Bert Hoffmann</a:t>
            </a:r>
          </a:p>
          <a:p>
            <a:pPr algn="l">
              <a:lnSpc>
                <a:spcPct val="107000"/>
              </a:lnSpc>
            </a:pPr>
            <a:endParaRPr lang="de-DE" sz="1600" b="1" dirty="0">
              <a:latin typeface="Source Sans Pro" panose="020B0503030403020204" pitchFamily="34" charset="0"/>
              <a:ea typeface="Source Sans Pro" panose="020B0503030403020204" pitchFamily="34" charset="0"/>
            </a:endParaRPr>
          </a:p>
          <a:p>
            <a:pPr marL="342900" indent="-34290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rPr>
              <a:t>Geschäftsführer BAUCONZEPT Planungsgesellschaft mbH</a:t>
            </a:r>
          </a:p>
          <a:p>
            <a:pPr marL="342900" indent="-34290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rPr>
              <a:t>Das Unternehmen ist Praxispartner an der BA in Glauchau seit 1994 in den Studiengängen Versorgungs- und Umwelttechnik, Bauingenieurwesen, Baubetriebsmanagement und Mittelständische Wirtschaft. </a:t>
            </a:r>
            <a:endParaRPr lang="de-DE" sz="1600" dirty="0">
              <a:solidFill>
                <a:srgbClr val="FF0000"/>
              </a:solidFill>
              <a:latin typeface="Source Sans Pro" panose="020B0503030403020204" pitchFamily="34" charset="0"/>
              <a:ea typeface="Source Sans Pro" panose="020B0503030403020204" pitchFamily="34" charset="0"/>
            </a:endParaRPr>
          </a:p>
          <a:p>
            <a:pPr marL="342900" indent="-34290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rPr>
              <a:t>Das Unternehmen hat bisher 19  Studierende qualifiziert.</a:t>
            </a:r>
          </a:p>
          <a:p>
            <a:pPr marL="342900" indent="-34290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rPr>
              <a:t>Herr Hoffmann ist u.a. in der </a:t>
            </a: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Architektenkammer Sachsen aktiv, dem Kuratorium Humanistische Bildungsstiftung </a:t>
            </a:r>
            <a:r>
              <a:rPr lang="de-DE" sz="1600" dirty="0" err="1">
                <a:effectLst/>
                <a:latin typeface="Source Sans Pro" panose="020B0503030403020204" pitchFamily="34" charset="0"/>
                <a:ea typeface="Source Sans Pro" panose="020B0503030403020204" pitchFamily="34" charset="0"/>
                <a:cs typeface="Times New Roman" panose="02020603050405020304" pitchFamily="18" charset="0"/>
              </a:rPr>
              <a:t>Waldenburg</a:t>
            </a: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/Sa., dem </a:t>
            </a:r>
            <a:r>
              <a:rPr lang="de-DE" sz="1600" dirty="0" err="1">
                <a:effectLst/>
                <a:latin typeface="Source Sans Pro" panose="020B0503030403020204" pitchFamily="34" charset="0"/>
                <a:ea typeface="Source Sans Pro" panose="020B0503030403020204" pitchFamily="34" charset="0"/>
                <a:cs typeface="Times New Roman" panose="02020603050405020304" pitchFamily="18" charset="0"/>
              </a:rPr>
              <a:t>Rotaryclub</a:t>
            </a: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 Zwickau – Glaucha</a:t>
            </a:r>
            <a:r>
              <a:rPr lang="de-DE" sz="1600" dirty="0">
                <a:latin typeface="Source Sans Pro" panose="020B0503030403020204" pitchFamily="34" charset="0"/>
                <a:ea typeface="Source Sans Pro" panose="020B0503030403020204" pitchFamily="34" charset="0"/>
                <a:cs typeface="Times New Roman" panose="02020603050405020304" pitchFamily="18" charset="0"/>
              </a:rPr>
              <a:t>u und </a:t>
            </a: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dem ESV Lok, Sektion Schwimmen</a:t>
            </a:r>
          </a:p>
          <a:p>
            <a:pPr marL="342900" indent="-34290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cs typeface="Times New Roman" panose="02020603050405020304" pitchFamily="18" charset="0"/>
              </a:rPr>
              <a:t>Er kann auf eine Vielzahl von Projekten verweisen, an denen er und das Unternehmen maßgeblich beteiligt waren, so z.B. am Denkmal Johannisbad Zwickau, der Wettkampfhalle -50m- im Sportbad Leipzig,  der Schwimmhalle der Bundeswehr Universität München u.v.m.</a:t>
            </a:r>
          </a:p>
          <a:p>
            <a:pPr marL="342900" indent="-342900" algn="l">
              <a:lnSpc>
                <a:spcPct val="107000"/>
              </a:lnSpc>
              <a:buFont typeface="Arial" panose="020B0604020202020204" pitchFamily="34" charset="0"/>
              <a:buChar char="•"/>
            </a:pPr>
            <a:r>
              <a:rPr lang="de-DE" sz="1600" dirty="0">
                <a:latin typeface="Source Sans Pro" panose="020B0503030403020204" pitchFamily="34" charset="0"/>
                <a:ea typeface="Source Sans Pro" panose="020B0503030403020204" pitchFamily="34" charset="0"/>
                <a:cs typeface="Times New Roman" panose="02020603050405020304" pitchFamily="18" charset="0"/>
              </a:rPr>
              <a:t>Er hat Bücher und Fachartikel veröffentlicht und hält Vorträge, hauptsächlich zur Sportstättenentwicklung</a:t>
            </a: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 </a:t>
            </a:r>
            <a:endParaRPr lang="de-DE" sz="1600" b="1" dirty="0">
              <a:latin typeface="Source Sans Pro" panose="020B0503030403020204" pitchFamily="34" charset="0"/>
              <a:ea typeface="Source Sans Pro" panose="020B0503030403020204" pitchFamily="34" charset="0"/>
            </a:endParaRPr>
          </a:p>
        </p:txBody>
      </p:sp>
      <p:pic>
        <p:nvPicPr>
          <p:cNvPr id="1026" name="Picture 2" descr="Planungen in Merseburg: Startschuss in Merseburg: Erste Ideen für neue  Schwimmhalle">
            <a:extLst>
              <a:ext uri="{FF2B5EF4-FFF2-40B4-BE49-F238E27FC236}">
                <a16:creationId xmlns:a16="http://schemas.microsoft.com/office/drawing/2014/main" id="{4473D235-4D34-477E-94E9-3ECF84AAD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513" y="278959"/>
            <a:ext cx="1143393" cy="170266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E4D02957-ED8A-4BAD-B014-57EA490399F5}"/>
              </a:ext>
            </a:extLst>
          </p:cNvPr>
          <p:cNvSpPr txBox="1"/>
          <p:nvPr/>
        </p:nvSpPr>
        <p:spPr>
          <a:xfrm>
            <a:off x="270821" y="4687466"/>
            <a:ext cx="11220453" cy="2031325"/>
          </a:xfrm>
          <a:prstGeom prst="rect">
            <a:avLst/>
          </a:prstGeom>
          <a:noFill/>
        </p:spPr>
        <p:txBody>
          <a:bodyPr wrap="square">
            <a:spAutoFit/>
          </a:bodyPr>
          <a:lstStyle/>
          <a:p>
            <a:r>
              <a:rPr lang="de-DE" sz="1800" i="1" dirty="0">
                <a:effectLst/>
                <a:latin typeface="CIDFont+F2"/>
                <a:ea typeface="Calibri" panose="020F0502020204030204" pitchFamily="34" charset="0"/>
              </a:rPr>
              <a:t>„Seit 1994 Jahren sind wir der Berufsakademie Sachsen als Praxispartner mit 19 Studierenden </a:t>
            </a:r>
          </a:p>
          <a:p>
            <a:r>
              <a:rPr lang="de-DE" sz="1800" i="1" dirty="0">
                <a:effectLst/>
                <a:latin typeface="CIDFont+F2"/>
                <a:ea typeface="Calibri" panose="020F0502020204030204" pitchFamily="34" charset="0"/>
              </a:rPr>
              <a:t>in 4 Fachrichtungen eng verbunden. Wir schätzen die Arbeit der BA Glauchau um so mehr, da es </a:t>
            </a:r>
          </a:p>
          <a:p>
            <a:r>
              <a:rPr lang="de-DE" sz="1800" i="1" dirty="0">
                <a:effectLst/>
                <a:latin typeface="CIDFont+F2"/>
                <a:ea typeface="Calibri" panose="020F0502020204030204" pitchFamily="34" charset="0"/>
              </a:rPr>
              <a:t>auch durch die außerordentlich enge Verzahnung zwischen Studierenden, der Akademie und uns </a:t>
            </a:r>
          </a:p>
          <a:p>
            <a:r>
              <a:rPr lang="de-DE" sz="1800" i="1" dirty="0">
                <a:effectLst/>
                <a:latin typeface="CIDFont+F2"/>
                <a:ea typeface="Calibri" panose="020F0502020204030204" pitchFamily="34" charset="0"/>
              </a:rPr>
              <a:t>als Praxispartner kontinuierlich gelingt, junge Menschen erfolgreich mit ihrem Abschluss in das </a:t>
            </a:r>
          </a:p>
          <a:p>
            <a:r>
              <a:rPr lang="de-DE" sz="1800" i="1" dirty="0">
                <a:effectLst/>
                <a:latin typeface="CIDFont+F2"/>
                <a:ea typeface="Calibri" panose="020F0502020204030204" pitchFamily="34" charset="0"/>
              </a:rPr>
              <a:t>Berufsleben zu integrieren. Es ist ein Erfolgsmodell, und wir sind froh über die Anerkennung als </a:t>
            </a:r>
          </a:p>
          <a:p>
            <a:r>
              <a:rPr lang="de-DE" sz="1800" i="1" dirty="0">
                <a:effectLst/>
                <a:latin typeface="CIDFont+F2"/>
                <a:ea typeface="Calibri" panose="020F0502020204030204" pitchFamily="34" charset="0"/>
              </a:rPr>
              <a:t>Duale Hochschule. Dies wurde nun erreicht. Ich würde diesen Weg gern als Senatsmitglied begleiten </a:t>
            </a:r>
          </a:p>
          <a:p>
            <a:r>
              <a:rPr lang="de-DE" sz="1800" i="1" dirty="0">
                <a:effectLst/>
                <a:latin typeface="CIDFont+F2"/>
                <a:ea typeface="Calibri" panose="020F0502020204030204" pitchFamily="34" charset="0"/>
              </a:rPr>
              <a:t>und bitte um Ihre Stimme.“</a:t>
            </a:r>
            <a:endParaRPr lang="de-DE" sz="2400" i="1" dirty="0">
              <a:effectLst/>
              <a:latin typeface="Calibri" panose="020F0502020204030204" pitchFamily="34" charset="0"/>
              <a:ea typeface="Calibri" panose="020F0502020204030204" pitchFamily="34" charset="0"/>
            </a:endParaRPr>
          </a:p>
        </p:txBody>
      </p:sp>
      <p:sp>
        <p:nvSpPr>
          <p:cNvPr id="9" name="Textfeld 8">
            <a:extLst>
              <a:ext uri="{FF2B5EF4-FFF2-40B4-BE49-F238E27FC236}">
                <a16:creationId xmlns:a16="http://schemas.microsoft.com/office/drawing/2014/main" id="{A6149FF3-D348-4298-A026-4E0CA283B2A3}"/>
              </a:ext>
            </a:extLst>
          </p:cNvPr>
          <p:cNvSpPr txBox="1"/>
          <p:nvPr/>
        </p:nvSpPr>
        <p:spPr>
          <a:xfrm>
            <a:off x="312766" y="4352403"/>
            <a:ext cx="7088956" cy="369332"/>
          </a:xfrm>
          <a:prstGeom prst="rect">
            <a:avLst/>
          </a:prstGeom>
          <a:noFill/>
        </p:spPr>
        <p:txBody>
          <a:bodyPr wrap="square">
            <a:spAutoFit/>
          </a:bodyPr>
          <a:lstStyle/>
          <a:p>
            <a:pPr algn="l"/>
            <a:r>
              <a:rPr lang="de-DE" sz="1800" b="1" i="0" u="none" strike="noStrike" baseline="0" dirty="0">
                <a:latin typeface="Source Sans Pro" panose="020B0503030403020204" pitchFamily="34" charset="0"/>
                <a:ea typeface="Source Sans Pro" panose="020B0503030403020204" pitchFamily="34" charset="0"/>
              </a:rPr>
              <a:t>Herrn Hoffmanns persönliche Botschaft</a:t>
            </a:r>
          </a:p>
        </p:txBody>
      </p:sp>
      <p:pic>
        <p:nvPicPr>
          <p:cNvPr id="10" name="Picture 2" descr="Planungen in Merseburg: Startschuss in Merseburg: Erste Ideen für neue  Schwimmhalle">
            <a:extLst>
              <a:ext uri="{FF2B5EF4-FFF2-40B4-BE49-F238E27FC236}">
                <a16:creationId xmlns:a16="http://schemas.microsoft.com/office/drawing/2014/main" id="{C5939EF4-EDE6-44CA-9475-7E2BA2511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513" y="293748"/>
            <a:ext cx="1143393" cy="170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8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642164" y="758018"/>
            <a:ext cx="8684715" cy="357648"/>
          </a:xfrm>
        </p:spPr>
        <p:txBody>
          <a:bodyPr/>
          <a:lstStyle/>
          <a:p>
            <a:r>
              <a:rPr lang="de-DE" sz="2400" b="1" dirty="0">
                <a:latin typeface="Source Sans Pro" panose="020B0503030403020204" pitchFamily="34" charset="0"/>
                <a:ea typeface="Source Sans Pro" panose="020B0503030403020204" pitchFamily="34" charset="0"/>
              </a:rPr>
              <a:t>Kandidaten Standort Glauchau: Erweiterter Senat  </a:t>
            </a:r>
          </a:p>
        </p:txBody>
      </p:sp>
      <p:sp>
        <p:nvSpPr>
          <p:cNvPr id="7" name="Textfeld 6">
            <a:extLst>
              <a:ext uri="{FF2B5EF4-FFF2-40B4-BE49-F238E27FC236}">
                <a16:creationId xmlns:a16="http://schemas.microsoft.com/office/drawing/2014/main" id="{CC3AD7E9-D549-4C2C-88A3-4A90EE81B084}"/>
              </a:ext>
            </a:extLst>
          </p:cNvPr>
          <p:cNvSpPr txBox="1"/>
          <p:nvPr/>
        </p:nvSpPr>
        <p:spPr>
          <a:xfrm>
            <a:off x="4896311" y="2579421"/>
            <a:ext cx="7086600" cy="1660776"/>
          </a:xfrm>
          <a:prstGeom prst="rect">
            <a:avLst/>
          </a:prstGeom>
          <a:noFill/>
        </p:spPr>
        <p:txBody>
          <a:bodyPr wrap="square">
            <a:spAutoFit/>
          </a:bodyPr>
          <a:lstStyle/>
          <a:p>
            <a:pPr algn="l">
              <a:lnSpc>
                <a:spcPct val="107000"/>
              </a:lnSpc>
              <a:spcBef>
                <a:spcPts val="800"/>
              </a:spcBef>
            </a:pPr>
            <a:r>
              <a:rPr lang="de-DE" sz="1600" dirty="0">
                <a:solidFill>
                  <a:srgbClr val="0E4A7D"/>
                </a:solidFill>
                <a:highlight>
                  <a:srgbClr val="FFFF00"/>
                </a:highlight>
                <a:latin typeface="Source Sans Pro" panose="020B0503030403020204" pitchFamily="34" charset="0"/>
                <a:ea typeface="Source Sans Pro" panose="020B0503030403020204" pitchFamily="34" charset="0"/>
              </a:rPr>
              <a:t>3 Vertreter Duale Praxispartner je Fachbereich (3 Wahlkreise): </a:t>
            </a:r>
          </a:p>
          <a:p>
            <a:pPr algn="l">
              <a:lnSpc>
                <a:spcPct val="107000"/>
              </a:lnSpc>
            </a:pPr>
            <a:r>
              <a:rPr lang="de-DE" sz="1600" dirty="0">
                <a:solidFill>
                  <a:srgbClr val="0E4A7D"/>
                </a:solidFill>
                <a:latin typeface="Source Sans Pro" panose="020B0503030403020204" pitchFamily="34" charset="0"/>
                <a:ea typeface="Source Sans Pro" panose="020B0503030403020204" pitchFamily="34" charset="0"/>
              </a:rPr>
              <a:t>1 Kandidaten SB Technik (Herr Denis/ Autobahn GmbH des Bundes) Bereitschaft </a:t>
            </a:r>
          </a:p>
          <a:p>
            <a:pPr algn="l">
              <a:lnSpc>
                <a:spcPct val="107000"/>
              </a:lnSpc>
            </a:pPr>
            <a:r>
              <a:rPr lang="de-DE" sz="1600" dirty="0">
                <a:solidFill>
                  <a:srgbClr val="0E4A7D"/>
                </a:solidFill>
                <a:latin typeface="Source Sans Pro" panose="020B0503030403020204" pitchFamily="34" charset="0"/>
                <a:ea typeface="Source Sans Pro" panose="020B0503030403020204" pitchFamily="34" charset="0"/>
              </a:rPr>
              <a:t>    signalisiert </a:t>
            </a:r>
            <a:endParaRPr lang="de-DE" sz="1600" dirty="0">
              <a:solidFill>
                <a:srgbClr val="FF0000"/>
              </a:solidFill>
              <a:latin typeface="Source Sans Pro" panose="020B0503030403020204" pitchFamily="34" charset="0"/>
              <a:ea typeface="Source Sans Pro" panose="020B0503030403020204" pitchFamily="34" charset="0"/>
            </a:endParaRPr>
          </a:p>
          <a:p>
            <a:pPr algn="l">
              <a:lnSpc>
                <a:spcPct val="107000"/>
              </a:lnSpc>
            </a:pPr>
            <a:r>
              <a:rPr lang="de-DE" sz="1600" dirty="0">
                <a:solidFill>
                  <a:srgbClr val="0E4A7D"/>
                </a:solidFill>
                <a:latin typeface="Source Sans Pro" panose="020B0503030403020204" pitchFamily="34" charset="0"/>
                <a:ea typeface="Source Sans Pro" panose="020B0503030403020204" pitchFamily="34" charset="0"/>
              </a:rPr>
              <a:t>1 Kandidaten SB Wirtschaft (Herr </a:t>
            </a:r>
            <a:r>
              <a:rPr lang="de-DE" sz="1600" dirty="0" err="1">
                <a:solidFill>
                  <a:srgbClr val="0E4A7D"/>
                </a:solidFill>
                <a:latin typeface="Source Sans Pro" panose="020B0503030403020204" pitchFamily="34" charset="0"/>
                <a:ea typeface="Source Sans Pro" panose="020B0503030403020204" pitchFamily="34" charset="0"/>
              </a:rPr>
              <a:t>Mücklich</a:t>
            </a:r>
            <a:r>
              <a:rPr lang="de-DE" sz="1600" dirty="0">
                <a:solidFill>
                  <a:srgbClr val="0E4A7D"/>
                </a:solidFill>
                <a:latin typeface="Source Sans Pro" panose="020B0503030403020204" pitchFamily="34" charset="0"/>
                <a:ea typeface="Source Sans Pro" panose="020B0503030403020204" pitchFamily="34" charset="0"/>
              </a:rPr>
              <a:t> / Sparkasse) – Bereitschaft signalisiert</a:t>
            </a:r>
          </a:p>
          <a:p>
            <a:pPr algn="l">
              <a:lnSpc>
                <a:spcPct val="107000"/>
              </a:lnSpc>
            </a:pPr>
            <a:endParaRPr lang="de-DE" sz="1600" dirty="0">
              <a:solidFill>
                <a:srgbClr val="0E4A7D"/>
              </a:solidFill>
              <a:latin typeface="Source Sans Pro" panose="020B0503030403020204" pitchFamily="34" charset="0"/>
              <a:ea typeface="Source Sans Pro" panose="020B0503030403020204" pitchFamily="34" charset="0"/>
            </a:endParaRPr>
          </a:p>
          <a:p>
            <a:pPr algn="l">
              <a:lnSpc>
                <a:spcPct val="107000"/>
              </a:lnSpc>
            </a:pPr>
            <a:endParaRPr lang="de-DE" sz="1600" dirty="0">
              <a:solidFill>
                <a:srgbClr val="FF0000"/>
              </a:solidFill>
              <a:latin typeface="Source Sans Pro" panose="020B0503030403020204" pitchFamily="34" charset="0"/>
              <a:ea typeface="Source Sans Pro" panose="020B0503030403020204" pitchFamily="34" charset="0"/>
            </a:endParaRPr>
          </a:p>
        </p:txBody>
      </p:sp>
      <p:grpSp>
        <p:nvGrpSpPr>
          <p:cNvPr id="2" name="Gruppieren 1">
            <a:extLst>
              <a:ext uri="{FF2B5EF4-FFF2-40B4-BE49-F238E27FC236}">
                <a16:creationId xmlns:a16="http://schemas.microsoft.com/office/drawing/2014/main" id="{6682380B-386D-4F46-A47F-346221F2ED67}"/>
              </a:ext>
            </a:extLst>
          </p:cNvPr>
          <p:cNvGrpSpPr/>
          <p:nvPr/>
        </p:nvGrpSpPr>
        <p:grpSpPr>
          <a:xfrm>
            <a:off x="789182" y="1480395"/>
            <a:ext cx="4095098" cy="4171333"/>
            <a:chOff x="612436" y="1463308"/>
            <a:chExt cx="4095098" cy="4171333"/>
          </a:xfrm>
        </p:grpSpPr>
        <p:cxnSp>
          <p:nvCxnSpPr>
            <p:cNvPr id="6" name="Gerader Verbinder 5">
              <a:extLst>
                <a:ext uri="{FF2B5EF4-FFF2-40B4-BE49-F238E27FC236}">
                  <a16:creationId xmlns:a16="http://schemas.microsoft.com/office/drawing/2014/main" id="{3C5CFE57-86F5-486D-BCBC-0A4DDD3F92F6}"/>
                </a:ext>
              </a:extLst>
            </p:cNvPr>
            <p:cNvCxnSpPr>
              <a:cxnSpLocks/>
            </p:cNvCxnSpPr>
            <p:nvPr/>
          </p:nvCxnSpPr>
          <p:spPr>
            <a:xfrm>
              <a:off x="2214528" y="2985950"/>
              <a:ext cx="2493006" cy="0"/>
            </a:xfrm>
            <a:prstGeom prst="line">
              <a:avLst/>
            </a:prstGeom>
            <a:ln w="19050">
              <a:solidFill>
                <a:srgbClr val="009FE3"/>
              </a:solidFill>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CDF63939-F3D9-4B01-BDE3-78089236F778}"/>
                </a:ext>
              </a:extLst>
            </p:cNvPr>
            <p:cNvSpPr/>
            <p:nvPr/>
          </p:nvSpPr>
          <p:spPr>
            <a:xfrm>
              <a:off x="665596" y="1470458"/>
              <a:ext cx="3259228" cy="2205995"/>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12" name="Rechteck 11">
              <a:extLst>
                <a:ext uri="{FF2B5EF4-FFF2-40B4-BE49-F238E27FC236}">
                  <a16:creationId xmlns:a16="http://schemas.microsoft.com/office/drawing/2014/main" id="{C0645354-A262-436E-B654-7665D932AE63}"/>
                </a:ext>
              </a:extLst>
            </p:cNvPr>
            <p:cNvSpPr/>
            <p:nvPr/>
          </p:nvSpPr>
          <p:spPr>
            <a:xfrm>
              <a:off x="667365" y="1463308"/>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ERWEITERTER SENAT</a:t>
              </a:r>
              <a:endParaRPr lang="de-DE" sz="1600" b="1" dirty="0">
                <a:solidFill>
                  <a:srgbClr val="FFFFFF"/>
                </a:solidFill>
                <a:latin typeface="Source Sans Pro" panose="020B0503030403020204" pitchFamily="34" charset="0"/>
                <a:ea typeface="Source Sans Pro" panose="020B0503030403020204" pitchFamily="34" charset="0"/>
              </a:endParaRPr>
            </a:p>
          </p:txBody>
        </p:sp>
        <p:sp>
          <p:nvSpPr>
            <p:cNvPr id="8" name="Textfeld 7">
              <a:extLst>
                <a:ext uri="{FF2B5EF4-FFF2-40B4-BE49-F238E27FC236}">
                  <a16:creationId xmlns:a16="http://schemas.microsoft.com/office/drawing/2014/main" id="{A519CF16-162B-4B48-801A-C2CDAEEAE9DD}"/>
                </a:ext>
              </a:extLst>
            </p:cNvPr>
            <p:cNvSpPr txBox="1"/>
            <p:nvPr/>
          </p:nvSpPr>
          <p:spPr>
            <a:xfrm>
              <a:off x="737355" y="2331989"/>
              <a:ext cx="3365547" cy="1277273"/>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42 stimmberechtigte Mitglieder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21 stimmberechtigte Mitglieder des Senats</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11 Vertreter der Hochschullehrer</a:t>
              </a:r>
            </a:p>
            <a:p>
              <a:pPr marL="171450" indent="-1714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3 Vertreter Dualer Praxispartner (1 je Fachbereich)</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5 Vertreter der Gruppe (wissenschaftliche MA /  Vertreter MA Verwaltung/Technik)</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 Vertreter der Studierenden</a:t>
              </a:r>
            </a:p>
          </p:txBody>
        </p:sp>
        <p:sp>
          <p:nvSpPr>
            <p:cNvPr id="10" name="Textfeld 9">
              <a:extLst>
                <a:ext uri="{FF2B5EF4-FFF2-40B4-BE49-F238E27FC236}">
                  <a16:creationId xmlns:a16="http://schemas.microsoft.com/office/drawing/2014/main" id="{667C88D6-E377-4885-8A2B-EEA16BFFB384}"/>
                </a:ext>
              </a:extLst>
            </p:cNvPr>
            <p:cNvSpPr txBox="1"/>
            <p:nvPr/>
          </p:nvSpPr>
          <p:spPr>
            <a:xfrm>
              <a:off x="792517" y="2040185"/>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86, Abs. 2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16 GO)</a:t>
              </a:r>
            </a:p>
          </p:txBody>
        </p:sp>
        <p:sp>
          <p:nvSpPr>
            <p:cNvPr id="11" name="Textfeld 10">
              <a:extLst>
                <a:ext uri="{FF2B5EF4-FFF2-40B4-BE49-F238E27FC236}">
                  <a16:creationId xmlns:a16="http://schemas.microsoft.com/office/drawing/2014/main" id="{CF2672FE-85D4-4DE5-B91C-79ED2DD3007D}"/>
                </a:ext>
              </a:extLst>
            </p:cNvPr>
            <p:cNvSpPr txBox="1"/>
            <p:nvPr/>
          </p:nvSpPr>
          <p:spPr>
            <a:xfrm>
              <a:off x="612436" y="4034203"/>
              <a:ext cx="3520195" cy="1600438"/>
            </a:xfrm>
            <a:prstGeom prst="rect">
              <a:avLst/>
            </a:prstGeom>
            <a:noFill/>
          </p:spPr>
          <p:txBody>
            <a:bodyPr wrap="square">
              <a:spAutoFit/>
            </a:bodyPr>
            <a:lstStyle/>
            <a:p>
              <a:r>
                <a:rPr lang="de-DE" sz="1400" b="1" dirty="0">
                  <a:solidFill>
                    <a:srgbClr val="0E4A7D"/>
                  </a:solidFill>
                  <a:latin typeface="Source Sans Pro" panose="020B0503030403020204" pitchFamily="34" charset="0"/>
                  <a:ea typeface="Source Sans Pro" panose="020B0503030403020204" pitchFamily="34" charset="0"/>
                </a:rPr>
                <a:t>Grundsatz nach §2, Absatz 6 Wahlordnung</a:t>
              </a:r>
            </a:p>
            <a:p>
              <a:endParaRPr lang="de-DE" sz="1400" dirty="0">
                <a:solidFill>
                  <a:srgbClr val="0E4A7D"/>
                </a:solidFill>
                <a:latin typeface="Source Sans Pro" panose="020B0503030403020204" pitchFamily="34" charset="0"/>
                <a:ea typeface="Source Sans Pro" panose="020B0503030403020204" pitchFamily="34" charset="0"/>
              </a:endParaRPr>
            </a:p>
            <a:p>
              <a:r>
                <a:rPr lang="de-DE" sz="1400" dirty="0">
                  <a:solidFill>
                    <a:srgbClr val="0E4A7D"/>
                  </a:solidFill>
                  <a:latin typeface="Source Sans Pro" panose="020B0503030403020204" pitchFamily="34" charset="0"/>
                  <a:ea typeface="Source Sans Pro" panose="020B0503030403020204" pitchFamily="34" charset="0"/>
                </a:rPr>
                <a:t>Die Wahlberechtigten haben stets so viele Stimmen, wie Mitglieder in ihrer jeweiligen Wählergruppe zu wählen sind. Es kann je Kandidat nur eine Stimme abgegeben werden.</a:t>
              </a:r>
            </a:p>
          </p:txBody>
        </p:sp>
      </p:grpSp>
    </p:spTree>
    <p:extLst>
      <p:ext uri="{BB962C8B-B14F-4D97-AF65-F5344CB8AC3E}">
        <p14:creationId xmlns:p14="http://schemas.microsoft.com/office/powerpoint/2010/main" val="133403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695259" y="686438"/>
            <a:ext cx="8956085" cy="413820"/>
          </a:xfrm>
        </p:spPr>
        <p:txBody>
          <a:bodyPr/>
          <a:lstStyle/>
          <a:p>
            <a:r>
              <a:rPr lang="de-DE" sz="2400" b="1" dirty="0">
                <a:latin typeface="Source Sans Pro" panose="020B0503030403020204" pitchFamily="34" charset="0"/>
                <a:ea typeface="Source Sans Pro" panose="020B0503030403020204" pitchFamily="34" charset="0"/>
              </a:rPr>
              <a:t>Kurzvorstellung der Kandidaten: Erweiterter Senat   </a:t>
            </a:r>
          </a:p>
        </p:txBody>
      </p:sp>
      <p:sp>
        <p:nvSpPr>
          <p:cNvPr id="7" name="Textfeld 6">
            <a:extLst>
              <a:ext uri="{FF2B5EF4-FFF2-40B4-BE49-F238E27FC236}">
                <a16:creationId xmlns:a16="http://schemas.microsoft.com/office/drawing/2014/main" id="{CC3AD7E9-D549-4C2C-88A3-4A90EE81B084}"/>
              </a:ext>
            </a:extLst>
          </p:cNvPr>
          <p:cNvSpPr txBox="1"/>
          <p:nvPr/>
        </p:nvSpPr>
        <p:spPr>
          <a:xfrm>
            <a:off x="733997" y="1385048"/>
            <a:ext cx="11143284" cy="2550635"/>
          </a:xfrm>
          <a:prstGeom prst="rect">
            <a:avLst/>
          </a:prstGeom>
          <a:noFill/>
        </p:spPr>
        <p:txBody>
          <a:bodyPr wrap="square">
            <a:spAutoFit/>
          </a:bodyPr>
          <a:lstStyle/>
          <a:p>
            <a:pPr algn="l">
              <a:lnSpc>
                <a:spcPct val="107000"/>
              </a:lnSpc>
            </a:pPr>
            <a:r>
              <a:rPr lang="de-DE" sz="1500" dirty="0">
                <a:latin typeface="Source Sans Pro" panose="020B0503030403020204" pitchFamily="34" charset="0"/>
                <a:ea typeface="Source Sans Pro" panose="020B0503030403020204" pitchFamily="34" charset="0"/>
              </a:rPr>
              <a:t>Kandidat für den </a:t>
            </a:r>
            <a:r>
              <a:rPr lang="de-DE" sz="1500" b="1" dirty="0">
                <a:latin typeface="Source Sans Pro" panose="020B0503030403020204" pitchFamily="34" charset="0"/>
                <a:ea typeface="Source Sans Pro" panose="020B0503030403020204" pitchFamily="34" charset="0"/>
              </a:rPr>
              <a:t>Studienbereich Wirtschaft</a:t>
            </a:r>
            <a:r>
              <a:rPr lang="de-DE" sz="1500" dirty="0">
                <a:latin typeface="Source Sans Pro" panose="020B0503030403020204" pitchFamily="34" charset="0"/>
                <a:ea typeface="Source Sans Pro" panose="020B0503030403020204" pitchFamily="34" charset="0"/>
              </a:rPr>
              <a:t>: </a:t>
            </a:r>
            <a:r>
              <a:rPr lang="de-DE" sz="1500" b="1" dirty="0">
                <a:latin typeface="Source Sans Pro" panose="020B0503030403020204" pitchFamily="34" charset="0"/>
                <a:ea typeface="Source Sans Pro" panose="020B0503030403020204" pitchFamily="34" charset="0"/>
              </a:rPr>
              <a:t>Herr Sven </a:t>
            </a:r>
            <a:r>
              <a:rPr lang="de-DE" sz="1500" b="1" dirty="0" err="1">
                <a:latin typeface="Source Sans Pro" panose="020B0503030403020204" pitchFamily="34" charset="0"/>
                <a:ea typeface="Source Sans Pro" panose="020B0503030403020204" pitchFamily="34" charset="0"/>
              </a:rPr>
              <a:t>Mücklich</a:t>
            </a:r>
            <a:br>
              <a:rPr lang="de-DE" sz="1500" b="1" dirty="0">
                <a:latin typeface="Source Sans Pro" panose="020B0503030403020204" pitchFamily="34" charset="0"/>
                <a:ea typeface="Source Sans Pro" panose="020B0503030403020204" pitchFamily="34" charset="0"/>
              </a:rPr>
            </a:br>
            <a:endParaRPr lang="de-DE" sz="1500" b="1" dirty="0">
              <a:latin typeface="Source Sans Pro" panose="020B0503030403020204" pitchFamily="34" charset="0"/>
              <a:ea typeface="Source Sans Pro" panose="020B0503030403020204" pitchFamily="34" charset="0"/>
            </a:endParaRPr>
          </a:p>
          <a:p>
            <a:pPr marL="285750" indent="-285750" algn="l">
              <a:lnSpc>
                <a:spcPct val="107000"/>
              </a:lnSpc>
              <a:buFont typeface="Arial" panose="020B0604020202020204" pitchFamily="34" charset="0"/>
              <a:buChar char="•"/>
            </a:pPr>
            <a:r>
              <a:rPr lang="de-DE" sz="1500" dirty="0">
                <a:effectLst/>
                <a:latin typeface="Calibri" panose="020F0502020204030204" pitchFamily="34" charset="0"/>
                <a:ea typeface="Calibri" panose="020F0502020204030204" pitchFamily="34" charset="0"/>
                <a:cs typeface="Times New Roman" panose="02020603050405020304" pitchFamily="18" charset="0"/>
              </a:rPr>
              <a:t>Herr </a:t>
            </a:r>
            <a:r>
              <a:rPr lang="de-DE" sz="1500" dirty="0" err="1">
                <a:effectLst/>
                <a:latin typeface="Calibri" panose="020F0502020204030204" pitchFamily="34" charset="0"/>
                <a:ea typeface="Calibri" panose="020F0502020204030204" pitchFamily="34" charset="0"/>
                <a:cs typeface="Times New Roman" panose="02020603050405020304" pitchFamily="18" charset="0"/>
              </a:rPr>
              <a:t>Mücklich</a:t>
            </a:r>
            <a:r>
              <a:rPr lang="de-DE" sz="1500" dirty="0">
                <a:effectLst/>
                <a:latin typeface="Calibri" panose="020F0502020204030204" pitchFamily="34" charset="0"/>
                <a:ea typeface="Calibri" panose="020F0502020204030204" pitchFamily="34" charset="0"/>
                <a:cs typeface="Times New Roman" panose="02020603050405020304" pitchFamily="18" charset="0"/>
              </a:rPr>
              <a:t> ist Generalbevollmächtigter und Bereichsleiter Vorstandsstab/ Kommunikation der                                                                   Sparkasse Chemnitz</a:t>
            </a:r>
          </a:p>
          <a:p>
            <a:pPr marL="285750" indent="-285750" algn="l">
              <a:lnSpc>
                <a:spcPct val="107000"/>
              </a:lnSpc>
              <a:buFont typeface="Arial" panose="020B0604020202020204" pitchFamily="34" charset="0"/>
              <a:buChar char="•"/>
            </a:pPr>
            <a:r>
              <a:rPr lang="de-DE" sz="1500" dirty="0">
                <a:latin typeface="Source Sans Pro" panose="020B0503030403020204" pitchFamily="34" charset="0"/>
                <a:ea typeface="Source Sans Pro" panose="020B0503030403020204" pitchFamily="34" charset="0"/>
              </a:rPr>
              <a:t>Die Sparkasse Chemnitz ist Praxispartner an der BA in Glauchau seit 1998 im Studiengang Bank und                                                                      seit neuestem auch im Studiengang Wirtschaftsinformatik. </a:t>
            </a:r>
            <a:endParaRPr lang="de-DE" sz="1500" dirty="0">
              <a:solidFill>
                <a:srgbClr val="FF0000"/>
              </a:solidFill>
              <a:latin typeface="Source Sans Pro" panose="020B0503030403020204" pitchFamily="34" charset="0"/>
              <a:ea typeface="Source Sans Pro" panose="020B0503030403020204" pitchFamily="34" charset="0"/>
            </a:endParaRPr>
          </a:p>
          <a:p>
            <a:pPr marL="285750" indent="-285750" algn="l">
              <a:lnSpc>
                <a:spcPct val="107000"/>
              </a:lnSpc>
              <a:buFont typeface="Arial" panose="020B0604020202020204" pitchFamily="34" charset="0"/>
              <a:buChar char="•"/>
            </a:pPr>
            <a:r>
              <a:rPr lang="de-DE" sz="1500" dirty="0">
                <a:latin typeface="Source Sans Pro" panose="020B0503030403020204" pitchFamily="34" charset="0"/>
                <a:ea typeface="Source Sans Pro" panose="020B0503030403020204" pitchFamily="34" charset="0"/>
              </a:rPr>
              <a:t>Sie hat seit 2010 bereits 21 Studierende qualifiziert.</a:t>
            </a:r>
          </a:p>
          <a:p>
            <a:pPr marL="285750" indent="-285750" algn="l">
              <a:lnSpc>
                <a:spcPct val="107000"/>
              </a:lnSpc>
              <a:buFont typeface="Arial" panose="020B0604020202020204" pitchFamily="34" charset="0"/>
              <a:buChar char="•"/>
            </a:pPr>
            <a:r>
              <a:rPr lang="de-DE" sz="1500" dirty="0">
                <a:latin typeface="Source Sans Pro" panose="020B0503030403020204" pitchFamily="34" charset="0"/>
                <a:ea typeface="Source Sans Pro" panose="020B0503030403020204" pitchFamily="34" charset="0"/>
              </a:rPr>
              <a:t>Herr </a:t>
            </a:r>
            <a:r>
              <a:rPr lang="de-DE" sz="1500" dirty="0" err="1">
                <a:latin typeface="Source Sans Pro" panose="020B0503030403020204" pitchFamily="34" charset="0"/>
                <a:ea typeface="Source Sans Pro" panose="020B0503030403020204" pitchFamily="34" charset="0"/>
              </a:rPr>
              <a:t>Mücklich</a:t>
            </a:r>
            <a:r>
              <a:rPr lang="de-DE" sz="1500" dirty="0">
                <a:latin typeface="Source Sans Pro" panose="020B0503030403020204" pitchFamily="34" charset="0"/>
                <a:ea typeface="Source Sans Pro" panose="020B0503030403020204" pitchFamily="34" charset="0"/>
              </a:rPr>
              <a:t> hat Rechtswissenschaften studiert, Public Relations und Politische Kommunikation.</a:t>
            </a:r>
          </a:p>
          <a:p>
            <a:pPr marL="285750" indent="-285750" algn="l">
              <a:lnSpc>
                <a:spcPct val="107000"/>
              </a:lnSpc>
              <a:buFont typeface="Arial" panose="020B0604020202020204" pitchFamily="34" charset="0"/>
              <a:buChar char="•"/>
            </a:pPr>
            <a:r>
              <a:rPr lang="de-DE" sz="1500" dirty="0">
                <a:latin typeface="Source Sans Pro" panose="020B0503030403020204" pitchFamily="34" charset="0"/>
                <a:ea typeface="Source Sans Pro" panose="020B0503030403020204" pitchFamily="34" charset="0"/>
              </a:rPr>
              <a:t>Er blickt auf eine Berufserfahrung als Rechtsreferendar, Telekommunikationsberater, als Leiter Beratung/Public Relations der Heimrich &amp; </a:t>
            </a:r>
            <a:r>
              <a:rPr lang="de-DE" sz="1500" dirty="0" err="1">
                <a:latin typeface="Source Sans Pro" panose="020B0503030403020204" pitchFamily="34" charset="0"/>
                <a:ea typeface="Source Sans Pro" panose="020B0503030403020204" pitchFamily="34" charset="0"/>
              </a:rPr>
              <a:t>Hannot</a:t>
            </a:r>
            <a:r>
              <a:rPr lang="de-DE" sz="1500" dirty="0">
                <a:latin typeface="Source Sans Pro" panose="020B0503030403020204" pitchFamily="34" charset="0"/>
                <a:ea typeface="Source Sans Pro" panose="020B0503030403020204" pitchFamily="34" charset="0"/>
              </a:rPr>
              <a:t> GmbH sowie in verschiedenen Positionen in den Reihen der Sparkasse  Chemnitz zurück. </a:t>
            </a:r>
          </a:p>
        </p:txBody>
      </p:sp>
      <p:pic>
        <p:nvPicPr>
          <p:cNvPr id="4" name="Grafik 3" descr="Ein Bild, das Kleidung, Person, Mann, Menschliches Gesicht enthält.&#10;&#10;Automatisch generierte Beschreibung">
            <a:extLst>
              <a:ext uri="{FF2B5EF4-FFF2-40B4-BE49-F238E27FC236}">
                <a16:creationId xmlns:a16="http://schemas.microsoft.com/office/drawing/2014/main" id="{54FBD812-DE2F-422C-AD73-57D898469FC0}"/>
              </a:ext>
            </a:extLst>
          </p:cNvPr>
          <p:cNvPicPr>
            <a:picLocks noChangeAspect="1"/>
          </p:cNvPicPr>
          <p:nvPr/>
        </p:nvPicPr>
        <p:blipFill>
          <a:blip r:embed="rId3"/>
          <a:stretch>
            <a:fillRect/>
          </a:stretch>
        </p:blipFill>
        <p:spPr>
          <a:xfrm>
            <a:off x="9547136" y="1100258"/>
            <a:ext cx="1566182" cy="1474054"/>
          </a:xfrm>
          <a:prstGeom prst="rect">
            <a:avLst/>
          </a:prstGeom>
        </p:spPr>
      </p:pic>
      <p:sp>
        <p:nvSpPr>
          <p:cNvPr id="6" name="Textfeld 5">
            <a:extLst>
              <a:ext uri="{FF2B5EF4-FFF2-40B4-BE49-F238E27FC236}">
                <a16:creationId xmlns:a16="http://schemas.microsoft.com/office/drawing/2014/main" id="{25C8D732-D59F-4809-997F-F1875C9B2B45}"/>
              </a:ext>
            </a:extLst>
          </p:cNvPr>
          <p:cNvSpPr txBox="1"/>
          <p:nvPr/>
        </p:nvSpPr>
        <p:spPr>
          <a:xfrm>
            <a:off x="799466" y="4262390"/>
            <a:ext cx="8747670" cy="2056653"/>
          </a:xfrm>
          <a:prstGeom prst="rect">
            <a:avLst/>
          </a:prstGeom>
          <a:noFill/>
        </p:spPr>
        <p:txBody>
          <a:bodyPr wrap="square">
            <a:spAutoFit/>
          </a:bodyPr>
          <a:lstStyle/>
          <a:p>
            <a:pPr>
              <a:lnSpc>
                <a:spcPct val="107000"/>
              </a:lnSpc>
            </a:pPr>
            <a:r>
              <a:rPr lang="de-DE" sz="1500" b="1" i="0" u="none" strike="noStrike" baseline="0" dirty="0">
                <a:latin typeface="Source Sans Pro" panose="020B0503030403020204" pitchFamily="34" charset="0"/>
                <a:ea typeface="Source Sans Pro" panose="020B0503030403020204" pitchFamily="34" charset="0"/>
              </a:rPr>
              <a:t>Herrn </a:t>
            </a:r>
            <a:r>
              <a:rPr lang="de-DE" sz="1500" b="1" i="0" u="none" strike="noStrike" baseline="0" dirty="0" err="1">
                <a:latin typeface="Source Sans Pro" panose="020B0503030403020204" pitchFamily="34" charset="0"/>
                <a:ea typeface="Source Sans Pro" panose="020B0503030403020204" pitchFamily="34" charset="0"/>
              </a:rPr>
              <a:t>Mücklichs</a:t>
            </a:r>
            <a:r>
              <a:rPr lang="de-DE" sz="1500" b="1" i="0" u="none" strike="noStrike" baseline="0" dirty="0">
                <a:latin typeface="Source Sans Pro" panose="020B0503030403020204" pitchFamily="34" charset="0"/>
                <a:ea typeface="Source Sans Pro" panose="020B0503030403020204" pitchFamily="34" charset="0"/>
              </a:rPr>
              <a:t> persönliche Botschaft</a:t>
            </a:r>
          </a:p>
          <a:p>
            <a:pPr>
              <a:lnSpc>
                <a:spcPct val="107000"/>
              </a:lnSpc>
            </a:pPr>
            <a:endParaRPr lang="de-DE" sz="1500" b="1" i="0" u="none" strike="noStrike" baseline="0" dirty="0">
              <a:latin typeface="Source Sans Pro" panose="020B0503030403020204" pitchFamily="34" charset="0"/>
              <a:ea typeface="Source Sans Pro" panose="020B0503030403020204" pitchFamily="34" charset="0"/>
            </a:endParaRPr>
          </a:p>
          <a:p>
            <a:pPr algn="l">
              <a:lnSpc>
                <a:spcPct val="107000"/>
              </a:lnSpc>
            </a:pPr>
            <a:r>
              <a:rPr lang="de-DE" sz="1500" i="1" dirty="0">
                <a:latin typeface="Source Sans Pro" panose="020B0503030403020204" pitchFamily="34" charset="0"/>
                <a:ea typeface="Source Sans Pro" panose="020B0503030403020204" pitchFamily="34" charset="0"/>
              </a:rPr>
              <a:t>„Wir sind seit vielen Jahren Partner der Berufsakademie Sachsen und schätzen die Ausbildung unserer jungen Kolleginnen und Kollegen hier sehr.  Zusätzlich setzen wir uns für die Weiterentwicklung der Akademie ein. Wir haben die Staatliche Studienakademie Glauchau beispielsweise beim Aufbau, der Weiterentwicklung und der Etablierung der Vertiefungsrichtung „Kälte- und Klimatechnik“ im Studiengang „Versorgungs- und Umwelttechnik“ unterstützt. Als Vertreter der Sparkasse Chemnitz will ich mich auch über den Erweiterten Senat für die Zukunft der Dualen Hochschule einsetzen.“</a:t>
            </a:r>
          </a:p>
        </p:txBody>
      </p:sp>
    </p:spTree>
    <p:extLst>
      <p:ext uri="{BB962C8B-B14F-4D97-AF65-F5344CB8AC3E}">
        <p14:creationId xmlns:p14="http://schemas.microsoft.com/office/powerpoint/2010/main" val="2131774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328578" y="731592"/>
            <a:ext cx="8956085" cy="413820"/>
          </a:xfrm>
        </p:spPr>
        <p:txBody>
          <a:bodyPr/>
          <a:lstStyle/>
          <a:p>
            <a:r>
              <a:rPr lang="de-DE" sz="2400" b="1" dirty="0">
                <a:latin typeface="Source Sans Pro" panose="020B0503030403020204" pitchFamily="34" charset="0"/>
                <a:ea typeface="Source Sans Pro" panose="020B0503030403020204" pitchFamily="34" charset="0"/>
              </a:rPr>
              <a:t>Kurzvorstellung der Kandidaten: Erweiterter Senat   </a:t>
            </a:r>
          </a:p>
        </p:txBody>
      </p:sp>
      <p:sp>
        <p:nvSpPr>
          <p:cNvPr id="7" name="Textfeld 6">
            <a:extLst>
              <a:ext uri="{FF2B5EF4-FFF2-40B4-BE49-F238E27FC236}">
                <a16:creationId xmlns:a16="http://schemas.microsoft.com/office/drawing/2014/main" id="{CC3AD7E9-D549-4C2C-88A3-4A90EE81B084}"/>
              </a:ext>
            </a:extLst>
          </p:cNvPr>
          <p:cNvSpPr txBox="1"/>
          <p:nvPr/>
        </p:nvSpPr>
        <p:spPr>
          <a:xfrm>
            <a:off x="328578" y="1574703"/>
            <a:ext cx="10767187" cy="2861553"/>
          </a:xfrm>
          <a:prstGeom prst="rect">
            <a:avLst/>
          </a:prstGeom>
          <a:noFill/>
        </p:spPr>
        <p:txBody>
          <a:bodyPr wrap="square">
            <a:spAutoFit/>
          </a:bodyPr>
          <a:lstStyle/>
          <a:p>
            <a:pPr algn="l">
              <a:lnSpc>
                <a:spcPct val="107000"/>
              </a:lnSpc>
            </a:pPr>
            <a:r>
              <a:rPr lang="de-DE" sz="1600" dirty="0">
                <a:latin typeface="Source Sans Pro" panose="020B0503030403020204" pitchFamily="34" charset="0"/>
                <a:ea typeface="Source Sans Pro" panose="020B0503030403020204" pitchFamily="34" charset="0"/>
              </a:rPr>
              <a:t>Kandidat für den </a:t>
            </a:r>
            <a:r>
              <a:rPr lang="de-DE" sz="1600" b="1" dirty="0">
                <a:latin typeface="Source Sans Pro" panose="020B0503030403020204" pitchFamily="34" charset="0"/>
                <a:ea typeface="Source Sans Pro" panose="020B0503030403020204" pitchFamily="34" charset="0"/>
              </a:rPr>
              <a:t>Studienbereich Technik</a:t>
            </a:r>
            <a:r>
              <a:rPr lang="de-DE" sz="1600" dirty="0">
                <a:latin typeface="Source Sans Pro" panose="020B0503030403020204" pitchFamily="34" charset="0"/>
                <a:ea typeface="Source Sans Pro" panose="020B0503030403020204" pitchFamily="34" charset="0"/>
              </a:rPr>
              <a:t>: </a:t>
            </a:r>
            <a:r>
              <a:rPr lang="de-DE" sz="1600" b="1" dirty="0">
                <a:latin typeface="Source Sans Pro" panose="020B0503030403020204" pitchFamily="34" charset="0"/>
                <a:ea typeface="Source Sans Pro" panose="020B0503030403020204" pitchFamily="34" charset="0"/>
              </a:rPr>
              <a:t>Herr Eric Denis</a:t>
            </a:r>
          </a:p>
          <a:p>
            <a:pPr algn="l">
              <a:lnSpc>
                <a:spcPct val="107000"/>
              </a:lnSpc>
            </a:pPr>
            <a:endParaRPr lang="de-DE" sz="1600" b="1" dirty="0">
              <a:latin typeface="Source Sans Pro" panose="020B0503030403020204" pitchFamily="34" charset="0"/>
              <a:ea typeface="Source Sans Pro" panose="020B0503030403020204" pitchFamily="34" charset="0"/>
            </a:endParaRPr>
          </a:p>
          <a:p>
            <a:pPr marL="342900" lvl="0" indent="-342900">
              <a:lnSpc>
                <a:spcPct val="107000"/>
              </a:lnSpc>
              <a:spcAft>
                <a:spcPts val="800"/>
              </a:spcAft>
              <a:buFont typeface="Wingdings" panose="05000000000000000000" pitchFamily="2" charset="2"/>
              <a:buChar char=""/>
            </a:pP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seit 2020 Abteilungsleiter Personal bei - Die Autobahn GmbH des Bundes - </a:t>
            </a:r>
          </a:p>
          <a:p>
            <a:pPr marL="742950" lvl="1" indent="-285750">
              <a:lnSpc>
                <a:spcPct val="107000"/>
              </a:lnSpc>
              <a:spcAft>
                <a:spcPts val="800"/>
              </a:spcAft>
              <a:buFont typeface="Calibri" panose="020F0502020204030204" pitchFamily="34" charset="0"/>
              <a:buChar char="»"/>
            </a:pP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Mitglied des Aufbaustabes zur Sicherstellung der Handlungsfähigkeit der neu aufgestellten Bundeseinrichtung </a:t>
            </a:r>
          </a:p>
          <a:p>
            <a:pPr marL="742950" lvl="1" indent="-285750">
              <a:lnSpc>
                <a:spcPct val="107000"/>
              </a:lnSpc>
              <a:spcAft>
                <a:spcPts val="800"/>
              </a:spcAft>
              <a:buFont typeface="Calibri" panose="020F0502020204030204" pitchFamily="34" charset="0"/>
              <a:buChar char="»"/>
            </a:pP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Führungskraft für die Fachbereiche Personalplanung, Personalmarketing, </a:t>
            </a:r>
            <a:r>
              <a:rPr lang="de-DE" sz="1600" dirty="0" err="1">
                <a:effectLst/>
                <a:latin typeface="Source Sans Pro" panose="020B0503030403020204" pitchFamily="34" charset="0"/>
                <a:ea typeface="Source Sans Pro" panose="020B0503030403020204" pitchFamily="34" charset="0"/>
                <a:cs typeface="Times New Roman" panose="02020603050405020304" pitchFamily="18" charset="0"/>
              </a:rPr>
              <a:t>Personalrecruiting</a:t>
            </a: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 Ausbildungs- und Studienbetreuung, Personalentwicklung sowie Personalfürsorge und Arbeitssicherheit </a:t>
            </a:r>
          </a:p>
          <a:p>
            <a:pPr marL="742950" lvl="1" indent="-285750">
              <a:lnSpc>
                <a:spcPct val="107000"/>
              </a:lnSpc>
              <a:spcAft>
                <a:spcPts val="800"/>
              </a:spcAft>
              <a:buFont typeface="Calibri" panose="020F0502020204030204" pitchFamily="34" charset="0"/>
              <a:buChar char="»"/>
            </a:pP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20 Jahre Führungskompetenz</a:t>
            </a:r>
          </a:p>
          <a:p>
            <a:pPr marL="742950" lvl="1" indent="-285750">
              <a:lnSpc>
                <a:spcPct val="107000"/>
              </a:lnSpc>
              <a:spcAft>
                <a:spcPts val="800"/>
              </a:spcAft>
              <a:buFont typeface="Calibri" panose="020F0502020204030204" pitchFamily="34" charset="0"/>
              <a:buChar char="»"/>
            </a:pP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Erfolgreiche Durchführung und Begleitung weitreichender Transformationsprozesse im Bereich des Öffentlichen Dienstes sowie der Wirtschaft</a:t>
            </a:r>
          </a:p>
        </p:txBody>
      </p:sp>
      <p:pic>
        <p:nvPicPr>
          <p:cNvPr id="4" name="Grafik 3">
            <a:extLst>
              <a:ext uri="{FF2B5EF4-FFF2-40B4-BE49-F238E27FC236}">
                <a16:creationId xmlns:a16="http://schemas.microsoft.com/office/drawing/2014/main" id="{54FBD812-DE2F-422C-AD73-57D898469FC0}"/>
              </a:ext>
            </a:extLst>
          </p:cNvPr>
          <p:cNvPicPr>
            <a:picLocks noChangeAspect="1"/>
          </p:cNvPicPr>
          <p:nvPr/>
        </p:nvPicPr>
        <p:blipFill>
          <a:blip r:embed="rId3"/>
          <a:srcRect/>
          <a:stretch/>
        </p:blipFill>
        <p:spPr>
          <a:xfrm>
            <a:off x="7936280" y="520978"/>
            <a:ext cx="1566182" cy="1474053"/>
          </a:xfrm>
          <a:prstGeom prst="rect">
            <a:avLst/>
          </a:prstGeom>
        </p:spPr>
      </p:pic>
      <p:sp>
        <p:nvSpPr>
          <p:cNvPr id="8" name="Textfeld 7">
            <a:extLst>
              <a:ext uri="{FF2B5EF4-FFF2-40B4-BE49-F238E27FC236}">
                <a16:creationId xmlns:a16="http://schemas.microsoft.com/office/drawing/2014/main" id="{61352D73-86F6-4FE7-B4C7-8A2827DAE8D5}"/>
              </a:ext>
            </a:extLst>
          </p:cNvPr>
          <p:cNvSpPr txBox="1"/>
          <p:nvPr/>
        </p:nvSpPr>
        <p:spPr>
          <a:xfrm>
            <a:off x="328578" y="4366859"/>
            <a:ext cx="8625722" cy="1236429"/>
          </a:xfrm>
          <a:prstGeom prst="rect">
            <a:avLst/>
          </a:prstGeom>
          <a:noFill/>
        </p:spPr>
        <p:txBody>
          <a:bodyPr wrap="square">
            <a:spAutoFit/>
          </a:bodyPr>
          <a:lstStyle/>
          <a:p>
            <a:pPr marL="742950" lvl="1" indent="-285750">
              <a:lnSpc>
                <a:spcPct val="107000"/>
              </a:lnSpc>
              <a:spcAft>
                <a:spcPts val="800"/>
              </a:spcAft>
              <a:buFont typeface="Calibri" panose="020F0502020204030204" pitchFamily="34" charset="0"/>
              <a:buChar char="»"/>
            </a:pP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Neuentwickelte Wege in der Personalrekrutierung mit bundesweiter Implementierung</a:t>
            </a:r>
          </a:p>
          <a:p>
            <a:pPr marL="742950" lvl="1" indent="-285750">
              <a:lnSpc>
                <a:spcPct val="107000"/>
              </a:lnSpc>
              <a:spcAft>
                <a:spcPts val="800"/>
              </a:spcAft>
              <a:buFont typeface="Calibri" panose="020F0502020204030204" pitchFamily="34" charset="0"/>
              <a:buChar char="»"/>
            </a:pPr>
            <a:r>
              <a:rPr lang="de-DE" sz="1600" dirty="0">
                <a:effectLst/>
                <a:latin typeface="Source Sans Pro" panose="020B0503030403020204" pitchFamily="34" charset="0"/>
                <a:ea typeface="Source Sans Pro" panose="020B0503030403020204" pitchFamily="34" charset="0"/>
                <a:cs typeface="Times New Roman" panose="02020603050405020304" pitchFamily="18" charset="0"/>
              </a:rPr>
              <a:t>Abschluss Weiterbildungsstudiengang Human Resources Management sowie kontinuierliche Weiterbildung in zukunftsorientierten und relevanten Themen des HR-Managements, u.a. Abschluss als Change-Management Manager</a:t>
            </a:r>
          </a:p>
        </p:txBody>
      </p:sp>
    </p:spTree>
    <p:extLst>
      <p:ext uri="{BB962C8B-B14F-4D97-AF65-F5344CB8AC3E}">
        <p14:creationId xmlns:p14="http://schemas.microsoft.com/office/powerpoint/2010/main" val="3884467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308875" y="481229"/>
            <a:ext cx="4802428" cy="384827"/>
          </a:xfrm>
        </p:spPr>
        <p:txBody>
          <a:bodyPr/>
          <a:lstStyle/>
          <a:p>
            <a:r>
              <a:rPr lang="de-DE" sz="2400" b="1" dirty="0">
                <a:latin typeface="Source Sans Pro" panose="020B0503030403020204" pitchFamily="34" charset="0"/>
                <a:ea typeface="Source Sans Pro" panose="020B0503030403020204" pitchFamily="34" charset="0"/>
              </a:rPr>
              <a:t>Organe der dezentralen Ebene</a:t>
            </a:r>
          </a:p>
        </p:txBody>
      </p:sp>
      <p:grpSp>
        <p:nvGrpSpPr>
          <p:cNvPr id="2" name="Gruppieren 1">
            <a:extLst>
              <a:ext uri="{FF2B5EF4-FFF2-40B4-BE49-F238E27FC236}">
                <a16:creationId xmlns:a16="http://schemas.microsoft.com/office/drawing/2014/main" id="{0581D602-FAF9-4967-A71E-FC06DB2170B6}"/>
              </a:ext>
            </a:extLst>
          </p:cNvPr>
          <p:cNvGrpSpPr/>
          <p:nvPr/>
        </p:nvGrpSpPr>
        <p:grpSpPr>
          <a:xfrm>
            <a:off x="123559" y="1085066"/>
            <a:ext cx="11865396" cy="5022385"/>
            <a:chOff x="123559" y="1085066"/>
            <a:chExt cx="11865396" cy="5022385"/>
          </a:xfrm>
        </p:grpSpPr>
        <p:cxnSp>
          <p:nvCxnSpPr>
            <p:cNvPr id="36" name="Gerader Verbinder 35">
              <a:extLst>
                <a:ext uri="{FF2B5EF4-FFF2-40B4-BE49-F238E27FC236}">
                  <a16:creationId xmlns:a16="http://schemas.microsoft.com/office/drawing/2014/main" id="{E1530D28-FE63-40EF-83F3-2E456A7C7A82}"/>
                </a:ext>
              </a:extLst>
            </p:cNvPr>
            <p:cNvCxnSpPr>
              <a:cxnSpLocks/>
              <a:endCxn id="87" idx="0"/>
            </p:cNvCxnSpPr>
            <p:nvPr/>
          </p:nvCxnSpPr>
          <p:spPr>
            <a:xfrm flipH="1">
              <a:off x="6040504" y="2180339"/>
              <a:ext cx="27436" cy="2517068"/>
            </a:xfrm>
            <a:prstGeom prst="line">
              <a:avLst/>
            </a:prstGeom>
            <a:ln w="41275">
              <a:solidFill>
                <a:srgbClr val="0E4A7D"/>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1A32345F-FF54-434A-BA66-F11BC0F232BE}"/>
                </a:ext>
              </a:extLst>
            </p:cNvPr>
            <p:cNvCxnSpPr>
              <a:cxnSpLocks/>
            </p:cNvCxnSpPr>
            <p:nvPr/>
          </p:nvCxnSpPr>
          <p:spPr>
            <a:xfrm>
              <a:off x="1525733" y="1967689"/>
              <a:ext cx="9072538" cy="0"/>
            </a:xfrm>
            <a:prstGeom prst="line">
              <a:avLst/>
            </a:prstGeom>
            <a:ln w="1905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E582239C-8CC7-4D78-812B-2A8526BCA9BC}"/>
                </a:ext>
              </a:extLst>
            </p:cNvPr>
            <p:cNvCxnSpPr>
              <a:cxnSpLocks/>
            </p:cNvCxnSpPr>
            <p:nvPr/>
          </p:nvCxnSpPr>
          <p:spPr>
            <a:xfrm>
              <a:off x="4899841" y="2675360"/>
              <a:ext cx="2471279" cy="0"/>
            </a:xfrm>
            <a:prstGeom prst="line">
              <a:avLst/>
            </a:prstGeom>
            <a:ln w="19050">
              <a:solidFill>
                <a:srgbClr val="D3033B"/>
              </a:solidFill>
            </a:ln>
          </p:spPr>
          <p:style>
            <a:lnRef idx="1">
              <a:schemeClr val="accent1"/>
            </a:lnRef>
            <a:fillRef idx="0">
              <a:schemeClr val="accent1"/>
            </a:fillRef>
            <a:effectRef idx="0">
              <a:schemeClr val="accent1"/>
            </a:effectRef>
            <a:fontRef idx="minor">
              <a:schemeClr val="tx1"/>
            </a:fontRef>
          </p:style>
        </p:cxnSp>
        <p:sp>
          <p:nvSpPr>
            <p:cNvPr id="63" name="Rechteck 62">
              <a:extLst>
                <a:ext uri="{FF2B5EF4-FFF2-40B4-BE49-F238E27FC236}">
                  <a16:creationId xmlns:a16="http://schemas.microsoft.com/office/drawing/2014/main" id="{BCD523FF-D1E8-4495-96C2-91118F7A4702}"/>
                </a:ext>
              </a:extLst>
            </p:cNvPr>
            <p:cNvSpPr/>
            <p:nvPr/>
          </p:nvSpPr>
          <p:spPr>
            <a:xfrm>
              <a:off x="1840849" y="2438755"/>
              <a:ext cx="3259228" cy="2696310"/>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66" name="Rechteck 65">
              <a:extLst>
                <a:ext uri="{FF2B5EF4-FFF2-40B4-BE49-F238E27FC236}">
                  <a16:creationId xmlns:a16="http://schemas.microsoft.com/office/drawing/2014/main" id="{908B7B5F-72C4-4D11-B662-64C786B269A9}"/>
                </a:ext>
              </a:extLst>
            </p:cNvPr>
            <p:cNvSpPr/>
            <p:nvPr/>
          </p:nvSpPr>
          <p:spPr>
            <a:xfrm>
              <a:off x="3555759" y="1733058"/>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FF"/>
                  </a:solidFill>
                  <a:latin typeface="Source Sans Pro" panose="020B0503030403020204" pitchFamily="34" charset="0"/>
                  <a:ea typeface="Source Sans Pro" panose="020B0503030403020204" pitchFamily="34" charset="0"/>
                </a:rPr>
                <a:t>Dresden</a:t>
              </a:r>
            </a:p>
          </p:txBody>
        </p:sp>
        <p:sp>
          <p:nvSpPr>
            <p:cNvPr id="67" name="Rechteck 66">
              <a:extLst>
                <a:ext uri="{FF2B5EF4-FFF2-40B4-BE49-F238E27FC236}">
                  <a16:creationId xmlns:a16="http://schemas.microsoft.com/office/drawing/2014/main" id="{28DEB613-E190-49E7-8D33-E9EB9CA5C36A}"/>
                </a:ext>
              </a:extLst>
            </p:cNvPr>
            <p:cNvSpPr/>
            <p:nvPr/>
          </p:nvSpPr>
          <p:spPr>
            <a:xfrm>
              <a:off x="1840849" y="1740194"/>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FF"/>
                  </a:solidFill>
                  <a:latin typeface="Source Sans Pro" panose="020B0503030403020204" pitchFamily="34" charset="0"/>
                  <a:ea typeface="Source Sans Pro" panose="020B0503030403020204" pitchFamily="34" charset="0"/>
                </a:rPr>
                <a:t>Breitenbrunn</a:t>
              </a:r>
            </a:p>
          </p:txBody>
        </p:sp>
        <p:sp>
          <p:nvSpPr>
            <p:cNvPr id="68" name="Rechteck 67">
              <a:extLst>
                <a:ext uri="{FF2B5EF4-FFF2-40B4-BE49-F238E27FC236}">
                  <a16:creationId xmlns:a16="http://schemas.microsoft.com/office/drawing/2014/main" id="{2AA15357-F363-4222-8F39-9C6C4C568404}"/>
                </a:ext>
              </a:extLst>
            </p:cNvPr>
            <p:cNvSpPr/>
            <p:nvPr/>
          </p:nvSpPr>
          <p:spPr>
            <a:xfrm>
              <a:off x="5292394" y="1733058"/>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FF"/>
                  </a:solidFill>
                  <a:latin typeface="Source Sans Pro" panose="020B0503030403020204" pitchFamily="34" charset="0"/>
                  <a:ea typeface="Source Sans Pro" panose="020B0503030403020204" pitchFamily="34" charset="0"/>
                </a:rPr>
                <a:t>Glauchau</a:t>
              </a:r>
            </a:p>
          </p:txBody>
        </p:sp>
        <p:sp>
          <p:nvSpPr>
            <p:cNvPr id="69" name="Rechteck 68">
              <a:extLst>
                <a:ext uri="{FF2B5EF4-FFF2-40B4-BE49-F238E27FC236}">
                  <a16:creationId xmlns:a16="http://schemas.microsoft.com/office/drawing/2014/main" id="{A186072F-3981-41D0-BD8F-E66B2EB307DE}"/>
                </a:ext>
              </a:extLst>
            </p:cNvPr>
            <p:cNvSpPr/>
            <p:nvPr/>
          </p:nvSpPr>
          <p:spPr>
            <a:xfrm>
              <a:off x="7007305" y="1733058"/>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FF"/>
                  </a:solidFill>
                  <a:latin typeface="Source Sans Pro" panose="020B0503030403020204" pitchFamily="34" charset="0"/>
                  <a:ea typeface="Source Sans Pro" panose="020B0503030403020204" pitchFamily="34" charset="0"/>
                </a:rPr>
                <a:t>Leipzig</a:t>
              </a:r>
            </a:p>
          </p:txBody>
        </p:sp>
        <p:sp>
          <p:nvSpPr>
            <p:cNvPr id="70" name="Rechteck 69">
              <a:extLst>
                <a:ext uri="{FF2B5EF4-FFF2-40B4-BE49-F238E27FC236}">
                  <a16:creationId xmlns:a16="http://schemas.microsoft.com/office/drawing/2014/main" id="{B19A45A5-8A9C-4B09-923C-8F23E3598D59}"/>
                </a:ext>
              </a:extLst>
            </p:cNvPr>
            <p:cNvSpPr/>
            <p:nvPr/>
          </p:nvSpPr>
          <p:spPr>
            <a:xfrm>
              <a:off x="10444637" y="1733058"/>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FF"/>
                  </a:solidFill>
                  <a:latin typeface="Source Sans Pro" panose="020B0503030403020204" pitchFamily="34" charset="0"/>
                  <a:ea typeface="Source Sans Pro" panose="020B0503030403020204" pitchFamily="34" charset="0"/>
                </a:rPr>
                <a:t>Plauen</a:t>
              </a:r>
            </a:p>
          </p:txBody>
        </p:sp>
        <p:sp>
          <p:nvSpPr>
            <p:cNvPr id="71" name="Rechteck 70">
              <a:extLst>
                <a:ext uri="{FF2B5EF4-FFF2-40B4-BE49-F238E27FC236}">
                  <a16:creationId xmlns:a16="http://schemas.microsoft.com/office/drawing/2014/main" id="{1114CF33-E811-4F95-8D10-5FD6ECD21168}"/>
                </a:ext>
              </a:extLst>
            </p:cNvPr>
            <p:cNvSpPr/>
            <p:nvPr/>
          </p:nvSpPr>
          <p:spPr>
            <a:xfrm>
              <a:off x="8725161" y="1733058"/>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FF"/>
                  </a:solidFill>
                  <a:latin typeface="Source Sans Pro" panose="020B0503030403020204" pitchFamily="34" charset="0"/>
                  <a:ea typeface="Source Sans Pro" panose="020B0503030403020204" pitchFamily="34" charset="0"/>
                </a:rPr>
                <a:t>Riesa</a:t>
              </a:r>
            </a:p>
          </p:txBody>
        </p:sp>
        <p:cxnSp>
          <p:nvCxnSpPr>
            <p:cNvPr id="72" name="Gerader Verbinder 71">
              <a:extLst>
                <a:ext uri="{FF2B5EF4-FFF2-40B4-BE49-F238E27FC236}">
                  <a16:creationId xmlns:a16="http://schemas.microsoft.com/office/drawing/2014/main" id="{A38EF517-1DCB-4496-9A02-476A4CB670CD}"/>
                </a:ext>
              </a:extLst>
            </p:cNvPr>
            <p:cNvCxnSpPr/>
            <p:nvPr/>
          </p:nvCxnSpPr>
          <p:spPr>
            <a:xfrm>
              <a:off x="902862" y="1511399"/>
              <a:ext cx="10313934" cy="0"/>
            </a:xfrm>
            <a:prstGeom prst="line">
              <a:avLst/>
            </a:prstGeom>
            <a:ln w="41275">
              <a:solidFill>
                <a:srgbClr val="0E4A7D"/>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FD7E6491-CFD5-4DC5-8214-42E45C341F1D}"/>
                </a:ext>
              </a:extLst>
            </p:cNvPr>
            <p:cNvSpPr txBox="1"/>
            <p:nvPr/>
          </p:nvSpPr>
          <p:spPr>
            <a:xfrm>
              <a:off x="2437894" y="1085066"/>
              <a:ext cx="7225453" cy="369332"/>
            </a:xfrm>
            <a:prstGeom prst="rect">
              <a:avLst/>
            </a:prstGeom>
            <a:noFill/>
          </p:spPr>
          <p:txBody>
            <a:bodyPr wrap="square">
              <a:spAutoFit/>
            </a:bodyPr>
            <a:lstStyle/>
            <a:p>
              <a:r>
                <a:rPr lang="de-DE" dirty="0">
                  <a:solidFill>
                    <a:srgbClr val="0E4A7D"/>
                  </a:solidFill>
                  <a:latin typeface="Source Sans Pro" panose="020B0503030403020204" pitchFamily="34" charset="0"/>
                  <a:ea typeface="Source Sans Pro" panose="020B0503030403020204" pitchFamily="34" charset="0"/>
                </a:rPr>
                <a:t>Die Studienakademien als Grundeinheit der Dualen Hochschule Sachsen:</a:t>
              </a:r>
              <a:endParaRPr lang="de-DE" dirty="0">
                <a:solidFill>
                  <a:srgbClr val="0E4A7D"/>
                </a:solidFill>
              </a:endParaRPr>
            </a:p>
          </p:txBody>
        </p:sp>
        <p:sp>
          <p:nvSpPr>
            <p:cNvPr id="74" name="Rechteck 73">
              <a:extLst>
                <a:ext uri="{FF2B5EF4-FFF2-40B4-BE49-F238E27FC236}">
                  <a16:creationId xmlns:a16="http://schemas.microsoft.com/office/drawing/2014/main" id="{C8FC9DB4-CDEE-421A-BC55-D47D9CD4D2BA}"/>
                </a:ext>
              </a:extLst>
            </p:cNvPr>
            <p:cNvSpPr/>
            <p:nvPr/>
          </p:nvSpPr>
          <p:spPr>
            <a:xfrm>
              <a:off x="5292394" y="2430553"/>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Direktor</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75" name="Rechteck 74">
              <a:extLst>
                <a:ext uri="{FF2B5EF4-FFF2-40B4-BE49-F238E27FC236}">
                  <a16:creationId xmlns:a16="http://schemas.microsoft.com/office/drawing/2014/main" id="{2F3C73E8-94A1-429C-ADE9-FCB8C859A1A5}"/>
                </a:ext>
              </a:extLst>
            </p:cNvPr>
            <p:cNvSpPr/>
            <p:nvPr/>
          </p:nvSpPr>
          <p:spPr>
            <a:xfrm>
              <a:off x="5292394" y="3172231"/>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bis zu 2 </a:t>
              </a:r>
              <a:br>
                <a:rPr lang="de-DE" sz="1600" dirty="0">
                  <a:solidFill>
                    <a:srgbClr val="FFFFFF"/>
                  </a:solidFill>
                  <a:latin typeface="Source Sans Pro" panose="020B0503030403020204" pitchFamily="34" charset="0"/>
                  <a:ea typeface="Source Sans Pro" panose="020B0503030403020204" pitchFamily="34" charset="0"/>
                </a:rPr>
              </a:br>
              <a:r>
                <a:rPr lang="de-DE" sz="1600" dirty="0">
                  <a:solidFill>
                    <a:srgbClr val="FFFFFF"/>
                  </a:solidFill>
                  <a:latin typeface="Source Sans Pro" panose="020B0503030403020204" pitchFamily="34" charset="0"/>
                  <a:ea typeface="Source Sans Pro" panose="020B0503030403020204" pitchFamily="34" charset="0"/>
                </a:rPr>
                <a:t>Pro-Direktoren</a:t>
              </a:r>
            </a:p>
          </p:txBody>
        </p:sp>
        <p:sp>
          <p:nvSpPr>
            <p:cNvPr id="76" name="Rechteck 75">
              <a:extLst>
                <a:ext uri="{FF2B5EF4-FFF2-40B4-BE49-F238E27FC236}">
                  <a16:creationId xmlns:a16="http://schemas.microsoft.com/office/drawing/2014/main" id="{50379BFA-0372-4E1C-99A4-94D1708AC1E6}"/>
                </a:ext>
              </a:extLst>
            </p:cNvPr>
            <p:cNvSpPr/>
            <p:nvPr/>
          </p:nvSpPr>
          <p:spPr>
            <a:xfrm>
              <a:off x="5292394" y="3697164"/>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Studienleiter</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77" name="Rechteck 76">
              <a:extLst>
                <a:ext uri="{FF2B5EF4-FFF2-40B4-BE49-F238E27FC236}">
                  <a16:creationId xmlns:a16="http://schemas.microsoft.com/office/drawing/2014/main" id="{4CAF8AE5-8B99-4F18-851E-8AE605F68415}"/>
                </a:ext>
              </a:extLst>
            </p:cNvPr>
            <p:cNvSpPr/>
            <p:nvPr/>
          </p:nvSpPr>
          <p:spPr>
            <a:xfrm>
              <a:off x="1840849" y="2447865"/>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Erweiterter Studienakademierat</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78" name="Rechteck 77">
              <a:extLst>
                <a:ext uri="{FF2B5EF4-FFF2-40B4-BE49-F238E27FC236}">
                  <a16:creationId xmlns:a16="http://schemas.microsoft.com/office/drawing/2014/main" id="{0B9E8BD3-3B5A-4793-B700-F7D01CD0C640}"/>
                </a:ext>
              </a:extLst>
            </p:cNvPr>
            <p:cNvSpPr/>
            <p:nvPr/>
          </p:nvSpPr>
          <p:spPr>
            <a:xfrm>
              <a:off x="7007304" y="2422845"/>
              <a:ext cx="3754785" cy="2712220"/>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79" name="Rechteck 78">
              <a:extLst>
                <a:ext uri="{FF2B5EF4-FFF2-40B4-BE49-F238E27FC236}">
                  <a16:creationId xmlns:a16="http://schemas.microsoft.com/office/drawing/2014/main" id="{A310090E-C3A3-4266-AC50-A165FDFA5048}"/>
                </a:ext>
              </a:extLst>
            </p:cNvPr>
            <p:cNvSpPr/>
            <p:nvPr/>
          </p:nvSpPr>
          <p:spPr>
            <a:xfrm>
              <a:off x="7010251" y="2422844"/>
              <a:ext cx="3588020"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Studienakademierat</a:t>
              </a:r>
            </a:p>
          </p:txBody>
        </p:sp>
        <p:sp>
          <p:nvSpPr>
            <p:cNvPr id="81" name="Textfeld 80">
              <a:extLst>
                <a:ext uri="{FF2B5EF4-FFF2-40B4-BE49-F238E27FC236}">
                  <a16:creationId xmlns:a16="http://schemas.microsoft.com/office/drawing/2014/main" id="{510A9394-9D81-49FC-B981-B0355219735C}"/>
                </a:ext>
              </a:extLst>
            </p:cNvPr>
            <p:cNvSpPr txBox="1"/>
            <p:nvPr/>
          </p:nvSpPr>
          <p:spPr>
            <a:xfrm>
              <a:off x="7206983" y="3209930"/>
              <a:ext cx="3237654" cy="1107996"/>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insgesamt 9 Mitglieder</a:t>
              </a:r>
            </a:p>
            <a:p>
              <a:pPr marL="285750" indent="-2857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5 Vertreter der Hochschullehrer</a:t>
              </a:r>
            </a:p>
            <a:p>
              <a:pPr marL="285750" indent="-2857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 Vertreter der Gruppe (wissenschaftliche MA/   Vertreter MA Verwaltung/Technik)</a:t>
              </a:r>
            </a:p>
            <a:p>
              <a:pPr marL="285750" indent="-2857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 Vertreter der Studierenden</a:t>
              </a:r>
            </a:p>
            <a:p>
              <a:pPr marL="285750" indent="-2857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 Gleichstellungsbeauftragter (gesetzt)</a:t>
              </a:r>
              <a:endParaRPr lang="de-DE" sz="1100" dirty="0">
                <a:solidFill>
                  <a:srgbClr val="0E4A7D"/>
                </a:solidFill>
              </a:endParaRPr>
            </a:p>
          </p:txBody>
        </p:sp>
        <p:sp>
          <p:nvSpPr>
            <p:cNvPr id="82" name="Textfeld 81">
              <a:extLst>
                <a:ext uri="{FF2B5EF4-FFF2-40B4-BE49-F238E27FC236}">
                  <a16:creationId xmlns:a16="http://schemas.microsoft.com/office/drawing/2014/main" id="{A5016ED0-FB26-48C4-82A6-A03905AEA9A7}"/>
                </a:ext>
              </a:extLst>
            </p:cNvPr>
            <p:cNvSpPr txBox="1"/>
            <p:nvPr/>
          </p:nvSpPr>
          <p:spPr>
            <a:xfrm>
              <a:off x="1997263" y="3256875"/>
              <a:ext cx="2946400" cy="307777"/>
            </a:xfrm>
            <a:prstGeom prst="rect">
              <a:avLst/>
            </a:prstGeom>
            <a:noFill/>
          </p:spPr>
          <p:txBody>
            <a:bodyPr wrap="square">
              <a:spAutoFit/>
            </a:bodyPr>
            <a:lstStyle/>
            <a:p>
              <a:r>
                <a:rPr lang="de-DE" sz="1400" dirty="0">
                  <a:solidFill>
                    <a:srgbClr val="0E4A7D"/>
                  </a:solidFill>
                  <a:latin typeface="Source Sans Pro" panose="020B0503030403020204" pitchFamily="34" charset="0"/>
                  <a:ea typeface="Source Sans Pro" panose="020B0503030403020204" pitchFamily="34" charset="0"/>
                </a:rPr>
                <a:t>Vorsitzender = Dualer Praxispartner</a:t>
              </a:r>
            </a:p>
          </p:txBody>
        </p:sp>
        <p:sp>
          <p:nvSpPr>
            <p:cNvPr id="83" name="Textfeld 82">
              <a:extLst>
                <a:ext uri="{FF2B5EF4-FFF2-40B4-BE49-F238E27FC236}">
                  <a16:creationId xmlns:a16="http://schemas.microsoft.com/office/drawing/2014/main" id="{CF640476-E7BF-407D-8841-B404FFACF90D}"/>
                </a:ext>
              </a:extLst>
            </p:cNvPr>
            <p:cNvSpPr txBox="1"/>
            <p:nvPr/>
          </p:nvSpPr>
          <p:spPr>
            <a:xfrm>
              <a:off x="2002688" y="3609551"/>
              <a:ext cx="3124084" cy="769441"/>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insgesamt 18 Mitglieder</a:t>
              </a:r>
            </a:p>
            <a:p>
              <a:pPr marL="285750" indent="-2857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9 Vertreter des Studienakademierates</a:t>
              </a:r>
            </a:p>
            <a:p>
              <a:pPr marL="285750" indent="-2857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9 Vertreter Dualer Praxispartner</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sp>
          <p:nvSpPr>
            <p:cNvPr id="84" name="Rechteck 83">
              <a:extLst>
                <a:ext uri="{FF2B5EF4-FFF2-40B4-BE49-F238E27FC236}">
                  <a16:creationId xmlns:a16="http://schemas.microsoft.com/office/drawing/2014/main" id="{A6D23726-ABF7-47EB-8F33-F342A4F5C0E8}"/>
                </a:ext>
              </a:extLst>
            </p:cNvPr>
            <p:cNvSpPr/>
            <p:nvPr/>
          </p:nvSpPr>
          <p:spPr>
            <a:xfrm>
              <a:off x="1805992" y="5652461"/>
              <a:ext cx="280930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örtlicher Studierendenrat</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85" name="Rechteck 84">
              <a:extLst>
                <a:ext uri="{FF2B5EF4-FFF2-40B4-BE49-F238E27FC236}">
                  <a16:creationId xmlns:a16="http://schemas.microsoft.com/office/drawing/2014/main" id="{5BDE51D3-B947-4388-AF3D-AEBC21723F94}"/>
                </a:ext>
              </a:extLst>
            </p:cNvPr>
            <p:cNvSpPr/>
            <p:nvPr/>
          </p:nvSpPr>
          <p:spPr>
            <a:xfrm>
              <a:off x="5299168" y="4225610"/>
              <a:ext cx="1544318" cy="1221094"/>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86" name="Rechteck 85">
              <a:extLst>
                <a:ext uri="{FF2B5EF4-FFF2-40B4-BE49-F238E27FC236}">
                  <a16:creationId xmlns:a16="http://schemas.microsoft.com/office/drawing/2014/main" id="{23AE37A7-B0A7-4162-AA38-56D4B3DFA455}"/>
                </a:ext>
              </a:extLst>
            </p:cNvPr>
            <p:cNvSpPr/>
            <p:nvPr/>
          </p:nvSpPr>
          <p:spPr>
            <a:xfrm>
              <a:off x="5292394" y="4222098"/>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Studien-kommission</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87" name="Textfeld 86">
              <a:extLst>
                <a:ext uri="{FF2B5EF4-FFF2-40B4-BE49-F238E27FC236}">
                  <a16:creationId xmlns:a16="http://schemas.microsoft.com/office/drawing/2014/main" id="{0AB5F48E-E411-4333-BBC9-6C2E19E006AE}"/>
                </a:ext>
              </a:extLst>
            </p:cNvPr>
            <p:cNvSpPr txBox="1"/>
            <p:nvPr/>
          </p:nvSpPr>
          <p:spPr>
            <a:xfrm>
              <a:off x="5299168" y="4697407"/>
              <a:ext cx="1482672" cy="892552"/>
            </a:xfrm>
            <a:prstGeom prst="rect">
              <a:avLst/>
            </a:prstGeom>
            <a:noFill/>
            <a:ln>
              <a:noFill/>
            </a:ln>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Vorsitz: Studienleiter</a:t>
              </a:r>
              <a:br>
                <a:rPr lang="de-DE" sz="1100" dirty="0">
                  <a:solidFill>
                    <a:srgbClr val="0E4A7D"/>
                  </a:solidFill>
                  <a:latin typeface="Source Sans Pro" panose="020B0503030403020204" pitchFamily="34" charset="0"/>
                  <a:ea typeface="Source Sans Pro" panose="020B0503030403020204" pitchFamily="34" charset="0"/>
                </a:rPr>
              </a:br>
              <a:r>
                <a:rPr lang="de-DE" sz="1000" dirty="0">
                  <a:solidFill>
                    <a:srgbClr val="0E4A7D"/>
                  </a:solidFill>
                  <a:latin typeface="Source Sans Pro" panose="020B0503030403020204" pitchFamily="34" charset="0"/>
                  <a:ea typeface="Source Sans Pro" panose="020B0503030403020204" pitchFamily="34" charset="0"/>
                </a:rPr>
                <a:t>1 Hochschullehrer</a:t>
              </a:r>
            </a:p>
            <a:p>
              <a:r>
                <a:rPr lang="de-DE" sz="1000" dirty="0">
                  <a:solidFill>
                    <a:srgbClr val="0E4A7D"/>
                  </a:solidFill>
                  <a:latin typeface="Source Sans Pro" panose="020B0503030403020204" pitchFamily="34" charset="0"/>
                  <a:ea typeface="Source Sans Pro" panose="020B0503030403020204" pitchFamily="34" charset="0"/>
                </a:rPr>
                <a:t>1 Dualer Praxispartner</a:t>
              </a:r>
            </a:p>
            <a:p>
              <a:r>
                <a:rPr lang="de-DE" sz="1000" dirty="0">
                  <a:solidFill>
                    <a:srgbClr val="0E4A7D"/>
                  </a:solidFill>
                  <a:latin typeface="Source Sans Pro" panose="020B0503030403020204" pitchFamily="34" charset="0"/>
                  <a:ea typeface="Source Sans Pro" panose="020B0503030403020204" pitchFamily="34" charset="0"/>
                </a:rPr>
                <a:t>1 Studierender</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cxnSp>
          <p:nvCxnSpPr>
            <p:cNvPr id="88" name="Gerader Verbinder 87">
              <a:extLst>
                <a:ext uri="{FF2B5EF4-FFF2-40B4-BE49-F238E27FC236}">
                  <a16:creationId xmlns:a16="http://schemas.microsoft.com/office/drawing/2014/main" id="{2FDFAC1A-91B9-44A6-B324-9CB12A3CBD1A}"/>
                </a:ext>
              </a:extLst>
            </p:cNvPr>
            <p:cNvCxnSpPr>
              <a:cxnSpLocks/>
            </p:cNvCxnSpPr>
            <p:nvPr/>
          </p:nvCxnSpPr>
          <p:spPr>
            <a:xfrm>
              <a:off x="902862" y="1490553"/>
              <a:ext cx="0" cy="242505"/>
            </a:xfrm>
            <a:prstGeom prst="line">
              <a:avLst/>
            </a:prstGeom>
            <a:ln w="41275">
              <a:solidFill>
                <a:srgbClr val="0E4A7D"/>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9140E1EC-2712-4240-B5D0-471AC72F3088}"/>
                </a:ext>
              </a:extLst>
            </p:cNvPr>
            <p:cNvCxnSpPr>
              <a:cxnSpLocks/>
            </p:cNvCxnSpPr>
            <p:nvPr/>
          </p:nvCxnSpPr>
          <p:spPr>
            <a:xfrm>
              <a:off x="11206912" y="1497853"/>
              <a:ext cx="0" cy="242505"/>
            </a:xfrm>
            <a:prstGeom prst="line">
              <a:avLst/>
            </a:prstGeom>
            <a:ln w="41275">
              <a:solidFill>
                <a:srgbClr val="0E4A7D"/>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7FE2489-E67D-41E8-9C9A-086AA6D9BE9E}"/>
                </a:ext>
              </a:extLst>
            </p:cNvPr>
            <p:cNvSpPr txBox="1"/>
            <p:nvPr/>
          </p:nvSpPr>
          <p:spPr>
            <a:xfrm>
              <a:off x="1805992" y="2956151"/>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96 e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a:t>
              </a:r>
            </a:p>
          </p:txBody>
        </p:sp>
        <p:sp>
          <p:nvSpPr>
            <p:cNvPr id="33" name="Textfeld 32">
              <a:extLst>
                <a:ext uri="{FF2B5EF4-FFF2-40B4-BE49-F238E27FC236}">
                  <a16:creationId xmlns:a16="http://schemas.microsoft.com/office/drawing/2014/main" id="{742DF89F-3905-4D75-B83D-F5C8FDE74CCE}"/>
                </a:ext>
              </a:extLst>
            </p:cNvPr>
            <p:cNvSpPr txBox="1"/>
            <p:nvPr/>
          </p:nvSpPr>
          <p:spPr>
            <a:xfrm>
              <a:off x="1961858" y="4277176"/>
              <a:ext cx="3124084" cy="938719"/>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Amtszeit: 3 Jahre</a:t>
              </a:r>
            </a:p>
            <a:p>
              <a:r>
                <a:rPr lang="de-DE" sz="1100" dirty="0">
                  <a:solidFill>
                    <a:srgbClr val="0E4A7D"/>
                  </a:solidFill>
                  <a:latin typeface="Source Sans Pro" panose="020B0503030403020204" pitchFamily="34" charset="0"/>
                  <a:ea typeface="Source Sans Pro" panose="020B0503030403020204" pitchFamily="34" charset="0"/>
                </a:rPr>
                <a:t>Bestellung durch den Direktor</a:t>
              </a:r>
            </a:p>
            <a:p>
              <a:r>
                <a:rPr lang="de-DE" sz="1100" dirty="0">
                  <a:solidFill>
                    <a:srgbClr val="0E4A7D"/>
                  </a:solidFill>
                  <a:latin typeface="Source Sans Pro" panose="020B0503030403020204" pitchFamily="34" charset="0"/>
                  <a:ea typeface="Source Sans Pro" panose="020B0503030403020204" pitchFamily="34" charset="0"/>
                </a:rPr>
                <a:t>Beratende Stimme: Direktor, Prodirektor, Studienleiter</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sp>
          <p:nvSpPr>
            <p:cNvPr id="34" name="Textfeld 33">
              <a:extLst>
                <a:ext uri="{FF2B5EF4-FFF2-40B4-BE49-F238E27FC236}">
                  <a16:creationId xmlns:a16="http://schemas.microsoft.com/office/drawing/2014/main" id="{F60C53CB-078D-4692-B90E-127A0085C929}"/>
                </a:ext>
              </a:extLst>
            </p:cNvPr>
            <p:cNvSpPr txBox="1"/>
            <p:nvPr/>
          </p:nvSpPr>
          <p:spPr>
            <a:xfrm>
              <a:off x="7103517" y="2948550"/>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96 d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24 GO)</a:t>
              </a:r>
            </a:p>
          </p:txBody>
        </p:sp>
        <p:sp>
          <p:nvSpPr>
            <p:cNvPr id="35" name="Textfeld 34">
              <a:extLst>
                <a:ext uri="{FF2B5EF4-FFF2-40B4-BE49-F238E27FC236}">
                  <a16:creationId xmlns:a16="http://schemas.microsoft.com/office/drawing/2014/main" id="{B2CE1786-B2B1-4B24-83AD-66247934A965}"/>
                </a:ext>
              </a:extLst>
            </p:cNvPr>
            <p:cNvSpPr txBox="1"/>
            <p:nvPr/>
          </p:nvSpPr>
          <p:spPr>
            <a:xfrm>
              <a:off x="7240746" y="4366797"/>
              <a:ext cx="3521344" cy="600164"/>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Vorsitz: Direktor bzw. Pro-Direktor</a:t>
              </a:r>
            </a:p>
            <a:p>
              <a:r>
                <a:rPr lang="de-DE" sz="1100" dirty="0">
                  <a:solidFill>
                    <a:srgbClr val="0E4A7D"/>
                  </a:solidFill>
                  <a:latin typeface="Source Sans Pro" panose="020B0503030403020204" pitchFamily="34" charset="0"/>
                  <a:ea typeface="Source Sans Pro" panose="020B0503030403020204" pitchFamily="34" charset="0"/>
                </a:rPr>
                <a:t>Beratende Stimme: Direktor, Prodirektor, Studienleiter, soweit sie nicht Mitglied sind (§ 96d, Abs. 4)</a:t>
              </a:r>
            </a:p>
          </p:txBody>
        </p:sp>
        <p:sp>
          <p:nvSpPr>
            <p:cNvPr id="64" name="Rechteck 63">
              <a:extLst>
                <a:ext uri="{FF2B5EF4-FFF2-40B4-BE49-F238E27FC236}">
                  <a16:creationId xmlns:a16="http://schemas.microsoft.com/office/drawing/2014/main" id="{57EB0EB1-6CBD-4612-972A-FC1FFBC5A86F}"/>
                </a:ext>
              </a:extLst>
            </p:cNvPr>
            <p:cNvSpPr/>
            <p:nvPr/>
          </p:nvSpPr>
          <p:spPr>
            <a:xfrm>
              <a:off x="123559" y="1740194"/>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FF"/>
                  </a:solidFill>
                  <a:latin typeface="Source Sans Pro" panose="020B0503030403020204" pitchFamily="34" charset="0"/>
                  <a:ea typeface="Source Sans Pro" panose="020B0503030403020204" pitchFamily="34" charset="0"/>
                </a:rPr>
                <a:t>Bautzen</a:t>
              </a:r>
            </a:p>
          </p:txBody>
        </p:sp>
      </p:grpSp>
    </p:spTree>
    <p:extLst>
      <p:ext uri="{BB962C8B-B14F-4D97-AF65-F5344CB8AC3E}">
        <p14:creationId xmlns:p14="http://schemas.microsoft.com/office/powerpoint/2010/main" val="2809747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434339" y="1275496"/>
            <a:ext cx="11930109" cy="506110"/>
          </a:xfrm>
        </p:spPr>
        <p:txBody>
          <a:bodyPr/>
          <a:lstStyle/>
          <a:p>
            <a:r>
              <a:rPr lang="de-DE" sz="2400" b="1" dirty="0">
                <a:latin typeface="Source Sans Pro" panose="020B0503030403020204" pitchFamily="34" charset="0"/>
                <a:ea typeface="Source Sans Pro" panose="020B0503030403020204" pitchFamily="34" charset="0"/>
              </a:rPr>
              <a:t>Aufgaben des Erweiterten Studienakademierates (§ 96e, Abs. 4 </a:t>
            </a:r>
            <a:r>
              <a:rPr lang="de-DE" sz="2400" b="1" dirty="0" err="1">
                <a:latin typeface="Source Sans Pro" panose="020B0503030403020204" pitchFamily="34" charset="0"/>
                <a:ea typeface="Source Sans Pro" panose="020B0503030403020204" pitchFamily="34" charset="0"/>
              </a:rPr>
              <a:t>SächsHSG</a:t>
            </a:r>
            <a:r>
              <a:rPr lang="de-DE" sz="2400" b="1" dirty="0">
                <a:latin typeface="Source Sans Pro" panose="020B0503030403020204" pitchFamily="34" charset="0"/>
                <a:ea typeface="Source Sans Pro" panose="020B0503030403020204" pitchFamily="34" charset="0"/>
              </a:rPr>
              <a:t>)</a:t>
            </a:r>
          </a:p>
        </p:txBody>
      </p:sp>
      <p:sp>
        <p:nvSpPr>
          <p:cNvPr id="5" name="Textfeld 4">
            <a:extLst>
              <a:ext uri="{FF2B5EF4-FFF2-40B4-BE49-F238E27FC236}">
                <a16:creationId xmlns:a16="http://schemas.microsoft.com/office/drawing/2014/main" id="{DE68C447-54ED-4101-9B6E-A6A8BBA5B565}"/>
              </a:ext>
            </a:extLst>
          </p:cNvPr>
          <p:cNvSpPr txBox="1"/>
          <p:nvPr/>
        </p:nvSpPr>
        <p:spPr>
          <a:xfrm>
            <a:off x="434339" y="2206526"/>
            <a:ext cx="10054713" cy="2862322"/>
          </a:xfrm>
          <a:prstGeom prst="rect">
            <a:avLst/>
          </a:prstGeom>
          <a:noFill/>
        </p:spPr>
        <p:txBody>
          <a:bodyPr wrap="square">
            <a:spAutoFit/>
          </a:bodyPr>
          <a:lstStyle/>
          <a:p>
            <a:r>
              <a:rPr lang="de-DE" dirty="0">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Der Erweiterte Studienakademierat fördert den Informationsaustausch zwischen der Studienakademie und den Dualen Praxispartnern. Zu seinen Aufgaben gehören insbesondere die</a:t>
            </a:r>
          </a:p>
          <a:p>
            <a:r>
              <a:rPr lang="de-DE" dirty="0">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 </a:t>
            </a:r>
          </a:p>
          <a:p>
            <a:pPr marL="342900" lvl="0" indent="-342900">
              <a:buFont typeface="+mj-lt"/>
              <a:buAutoNum type="arabicPeriod"/>
            </a:pPr>
            <a:r>
              <a:rPr lang="de-DE" dirty="0">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Beratung der Direktorin oder des Direktors der Studienakademie,</a:t>
            </a:r>
          </a:p>
          <a:p>
            <a:pPr marL="342900" lvl="0" indent="-342900">
              <a:buFont typeface="+mj-lt"/>
              <a:buAutoNum type="arabicPeriod"/>
            </a:pPr>
            <a:r>
              <a:rPr lang="de-DE" dirty="0">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Abgabe von Empfehlungen zur Struktur- und Entwicklungsplanung der Studienakademie,</a:t>
            </a:r>
          </a:p>
          <a:p>
            <a:pPr marL="342900" lvl="0" indent="-342900">
              <a:buFont typeface="+mj-lt"/>
              <a:buAutoNum type="arabicPeriod"/>
            </a:pPr>
            <a:r>
              <a:rPr lang="de-DE" dirty="0">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Unterbreitung von Vorschlägen für die Einrichtung, Änderung oder Aufhebung von Studiengängen,</a:t>
            </a:r>
          </a:p>
          <a:p>
            <a:pPr marL="342900" lvl="0" indent="-342900">
              <a:buFont typeface="+mj-lt"/>
              <a:buAutoNum type="arabicPeriod"/>
            </a:pPr>
            <a:r>
              <a:rPr lang="de-DE" dirty="0">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Förderung der Zusammenarbeit zwischen der Studienakademie und den Dualen Praxispartnern,</a:t>
            </a:r>
          </a:p>
          <a:p>
            <a:pPr marL="342900" lvl="0" indent="-342900">
              <a:buFont typeface="+mj-lt"/>
              <a:buAutoNum type="arabicPeriod"/>
            </a:pPr>
            <a:r>
              <a:rPr lang="de-DE" dirty="0">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Abgabe von Empfehlungen zur Sicherung der Qualität des Studiums an der Studienakademie und der praktischen Studienabschnitte bei den Dualen Praxispartnern sowie die</a:t>
            </a:r>
          </a:p>
          <a:p>
            <a:pPr marL="342900" lvl="0" indent="-342900">
              <a:buFont typeface="+mj-lt"/>
              <a:buAutoNum type="arabicPeriod"/>
            </a:pPr>
            <a:r>
              <a:rPr lang="de-DE" dirty="0">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Beantragung der Abwahl der Direktorin oder des Direktors beim Studienakademierat.</a:t>
            </a:r>
          </a:p>
        </p:txBody>
      </p:sp>
    </p:spTree>
    <p:extLst>
      <p:ext uri="{BB962C8B-B14F-4D97-AF65-F5344CB8AC3E}">
        <p14:creationId xmlns:p14="http://schemas.microsoft.com/office/powerpoint/2010/main" val="1925012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574316" y="967184"/>
            <a:ext cx="11143284" cy="806591"/>
          </a:xfrm>
        </p:spPr>
        <p:txBody>
          <a:bodyPr/>
          <a:lstStyle/>
          <a:p>
            <a:r>
              <a:rPr lang="de-DE" sz="2400" b="1" dirty="0">
                <a:latin typeface="Source Sans Pro" panose="020B0503030403020204" pitchFamily="34" charset="0"/>
                <a:ea typeface="Source Sans Pro" panose="020B0503030403020204" pitchFamily="34" charset="0"/>
              </a:rPr>
              <a:t>Organe der dezentralen Ebene: Erweiterter Studienakademierat </a:t>
            </a:r>
            <a:br>
              <a:rPr lang="de-DE" sz="2400" b="1" dirty="0">
                <a:latin typeface="Source Sans Pro" panose="020B0503030403020204" pitchFamily="34" charset="0"/>
                <a:ea typeface="Source Sans Pro" panose="020B0503030403020204" pitchFamily="34" charset="0"/>
              </a:rPr>
            </a:br>
            <a:r>
              <a:rPr lang="de-DE" sz="2400" b="1" dirty="0">
                <a:latin typeface="Source Sans Pro" panose="020B0503030403020204" pitchFamily="34" charset="0"/>
                <a:ea typeface="Source Sans Pro" panose="020B0503030403020204" pitchFamily="34" charset="0"/>
              </a:rPr>
              <a:t>(§ 96e </a:t>
            </a:r>
            <a:r>
              <a:rPr lang="de-DE" sz="2400" b="1" dirty="0" err="1">
                <a:latin typeface="Source Sans Pro" panose="020B0503030403020204" pitchFamily="34" charset="0"/>
                <a:ea typeface="Source Sans Pro" panose="020B0503030403020204" pitchFamily="34" charset="0"/>
              </a:rPr>
              <a:t>SächsHSG</a:t>
            </a:r>
            <a:r>
              <a:rPr lang="de-DE" sz="2400" b="1" dirty="0">
                <a:latin typeface="Source Sans Pro" panose="020B0503030403020204" pitchFamily="34" charset="0"/>
                <a:ea typeface="Source Sans Pro" panose="020B0503030403020204" pitchFamily="34" charset="0"/>
              </a:rPr>
              <a:t>)</a:t>
            </a:r>
          </a:p>
        </p:txBody>
      </p:sp>
      <p:cxnSp>
        <p:nvCxnSpPr>
          <p:cNvPr id="38" name="Gerader Verbinder 37">
            <a:extLst>
              <a:ext uri="{FF2B5EF4-FFF2-40B4-BE49-F238E27FC236}">
                <a16:creationId xmlns:a16="http://schemas.microsoft.com/office/drawing/2014/main" id="{E582239C-8CC7-4D78-812B-2A8526BCA9BC}"/>
              </a:ext>
            </a:extLst>
          </p:cNvPr>
          <p:cNvCxnSpPr>
            <a:cxnSpLocks/>
          </p:cNvCxnSpPr>
          <p:nvPr/>
        </p:nvCxnSpPr>
        <p:spPr>
          <a:xfrm>
            <a:off x="3754317" y="2566260"/>
            <a:ext cx="1260743" cy="0"/>
          </a:xfrm>
          <a:prstGeom prst="line">
            <a:avLst/>
          </a:prstGeom>
          <a:ln w="19050">
            <a:solidFill>
              <a:srgbClr val="D3033B"/>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24ED6B6-9E5A-4D1D-88A0-F1AD249401A4}"/>
              </a:ext>
            </a:extLst>
          </p:cNvPr>
          <p:cNvSpPr txBox="1"/>
          <p:nvPr/>
        </p:nvSpPr>
        <p:spPr>
          <a:xfrm>
            <a:off x="5039413" y="2400844"/>
            <a:ext cx="7086600" cy="3637984"/>
          </a:xfrm>
          <a:prstGeom prst="rect">
            <a:avLst/>
          </a:prstGeom>
          <a:noFill/>
        </p:spPr>
        <p:txBody>
          <a:bodyPr wrap="square">
            <a:spAutoFit/>
          </a:bodyPr>
          <a:lstStyle/>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9 Mitglieder des Studienakademierates </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AM:	Johannes Schneider (Die Schneider Gruppe GmbH)</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BI: 	Dipl.-Ing. Erik Schindler (Ingenieurkammer Sachsen + Dualer PP)</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IP:	Michael Avram (</a:t>
            </a:r>
            <a:r>
              <a:rPr lang="de-DE" sz="1600" dirty="0" err="1">
                <a:solidFill>
                  <a:srgbClr val="0E4A7D"/>
                </a:solidFill>
                <a:latin typeface="Source Sans Pro" panose="020B0503030403020204" pitchFamily="34" charset="0"/>
                <a:ea typeface="Source Sans Pro" panose="020B0503030403020204" pitchFamily="34" charset="0"/>
              </a:rPr>
              <a:t>Vitesco</a:t>
            </a:r>
            <a:r>
              <a:rPr lang="de-DE" sz="1600" dirty="0">
                <a:solidFill>
                  <a:srgbClr val="0E4A7D"/>
                </a:solidFill>
                <a:latin typeface="Source Sans Pro" panose="020B0503030403020204" pitchFamily="34" charset="0"/>
                <a:ea typeface="Source Sans Pro" panose="020B0503030403020204" pitchFamily="34" charset="0"/>
              </a:rPr>
              <a:t> Technologies GmbH)</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DE:	</a:t>
            </a:r>
            <a:r>
              <a:rPr lang="de-DE" sz="1600" dirty="0">
                <a:solidFill>
                  <a:srgbClr val="0E4A7D"/>
                </a:solidFill>
                <a:highlight>
                  <a:srgbClr val="FFFF00"/>
                </a:highlight>
                <a:latin typeface="Source Sans Pro" panose="020B0503030403020204" pitchFamily="34" charset="0"/>
                <a:ea typeface="Source Sans Pro" panose="020B0503030403020204" pitchFamily="34" charset="0"/>
              </a:rPr>
              <a:t>Dr.-Ing. Jörg Lässig (SITEC Industrietechnologie GmbH)</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VU:	Hr. Kai </a:t>
            </a:r>
            <a:r>
              <a:rPr lang="de-DE" sz="1600" dirty="0" err="1">
                <a:solidFill>
                  <a:srgbClr val="0E4A7D"/>
                </a:solidFill>
                <a:latin typeface="Source Sans Pro" panose="020B0503030403020204" pitchFamily="34" charset="0"/>
                <a:ea typeface="Source Sans Pro" panose="020B0503030403020204" pitchFamily="34" charset="0"/>
              </a:rPr>
              <a:t>Zumpe</a:t>
            </a:r>
            <a:r>
              <a:rPr lang="de-DE" sz="1600" dirty="0">
                <a:solidFill>
                  <a:srgbClr val="0E4A7D"/>
                </a:solidFill>
                <a:latin typeface="Source Sans Pro" panose="020B0503030403020204" pitchFamily="34" charset="0"/>
                <a:ea typeface="Source Sans Pro" panose="020B0503030403020204" pitchFamily="34" charset="0"/>
              </a:rPr>
              <a:t> (GF </a:t>
            </a:r>
            <a:r>
              <a:rPr lang="de-DE" sz="1600" dirty="0" err="1">
                <a:solidFill>
                  <a:srgbClr val="0E4A7D"/>
                </a:solidFill>
                <a:latin typeface="Source Sans Pro" panose="020B0503030403020204" pitchFamily="34" charset="0"/>
                <a:ea typeface="Source Sans Pro" panose="020B0503030403020204" pitchFamily="34" charset="0"/>
              </a:rPr>
              <a:t>Ipro</a:t>
            </a:r>
            <a:r>
              <a:rPr lang="de-DE" sz="1600" dirty="0">
                <a:solidFill>
                  <a:srgbClr val="0E4A7D"/>
                </a:solidFill>
                <a:latin typeface="Source Sans Pro" panose="020B0503030403020204" pitchFamily="34" charset="0"/>
                <a:ea typeface="Source Sans Pro" panose="020B0503030403020204" pitchFamily="34" charset="0"/>
              </a:rPr>
              <a:t>-Plan Chemnitz)</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BK:	Michaela Schmalz (Sparkasse Chemnitz)</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BWL:	Anja Höfer (Zwickauer Energieversorgung)</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VL:	Susanne Halbritter (DHL Leipzig)</a:t>
            </a:r>
          </a:p>
          <a:p>
            <a:pPr marL="914400" indent="-914400" algn="l">
              <a:lnSpc>
                <a:spcPct val="107000"/>
              </a:lnSpc>
              <a:spcBef>
                <a:spcPts val="800"/>
              </a:spcBef>
            </a:pPr>
            <a:r>
              <a:rPr lang="de-DE" sz="1600" dirty="0">
                <a:solidFill>
                  <a:srgbClr val="0E4A7D"/>
                </a:solidFill>
                <a:latin typeface="Source Sans Pro" panose="020B0503030403020204" pitchFamily="34" charset="0"/>
                <a:ea typeface="Source Sans Pro" panose="020B0503030403020204" pitchFamily="34" charset="0"/>
              </a:rPr>
              <a:t>SG WI:	Ruben Heinrich (</a:t>
            </a:r>
            <a:r>
              <a:rPr lang="de-DE" sz="1600" dirty="0" err="1">
                <a:solidFill>
                  <a:srgbClr val="0E4A7D"/>
                </a:solidFill>
                <a:latin typeface="Source Sans Pro" panose="020B0503030403020204" pitchFamily="34" charset="0"/>
                <a:ea typeface="Source Sans Pro" panose="020B0503030403020204" pitchFamily="34" charset="0"/>
              </a:rPr>
              <a:t>Inway</a:t>
            </a:r>
            <a:r>
              <a:rPr lang="de-DE" sz="1600">
                <a:solidFill>
                  <a:srgbClr val="0E4A7D"/>
                </a:solidFill>
                <a:latin typeface="Source Sans Pro" panose="020B0503030403020204" pitchFamily="34" charset="0"/>
                <a:ea typeface="Source Sans Pro" panose="020B0503030403020204" pitchFamily="34" charset="0"/>
              </a:rPr>
              <a:t> Systems GmbH</a:t>
            </a:r>
            <a:r>
              <a:rPr lang="de-DE" sz="1600" dirty="0">
                <a:solidFill>
                  <a:srgbClr val="0E4A7D"/>
                </a:solidFill>
                <a:latin typeface="Source Sans Pro" panose="020B0503030403020204" pitchFamily="34" charset="0"/>
                <a:ea typeface="Source Sans Pro" panose="020B0503030403020204" pitchFamily="34" charset="0"/>
              </a:rPr>
              <a:t>)</a:t>
            </a:r>
          </a:p>
        </p:txBody>
      </p:sp>
      <p:sp>
        <p:nvSpPr>
          <p:cNvPr id="9" name="Rechteck 8">
            <a:extLst>
              <a:ext uri="{FF2B5EF4-FFF2-40B4-BE49-F238E27FC236}">
                <a16:creationId xmlns:a16="http://schemas.microsoft.com/office/drawing/2014/main" id="{1DC92495-0E63-4D98-BDF1-A22F74E0E625}"/>
              </a:ext>
            </a:extLst>
          </p:cNvPr>
          <p:cNvSpPr/>
          <p:nvPr/>
        </p:nvSpPr>
        <p:spPr>
          <a:xfrm>
            <a:off x="574316" y="2501773"/>
            <a:ext cx="3259228" cy="2696310"/>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10" name="Rechteck 9">
            <a:extLst>
              <a:ext uri="{FF2B5EF4-FFF2-40B4-BE49-F238E27FC236}">
                <a16:creationId xmlns:a16="http://schemas.microsoft.com/office/drawing/2014/main" id="{147CC428-D240-4EC9-A746-1F8A17B7FF43}"/>
              </a:ext>
            </a:extLst>
          </p:cNvPr>
          <p:cNvSpPr/>
          <p:nvPr/>
        </p:nvSpPr>
        <p:spPr>
          <a:xfrm>
            <a:off x="574316" y="2499085"/>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Erweiterter Studienakademierat</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11" name="Textfeld 10">
            <a:extLst>
              <a:ext uri="{FF2B5EF4-FFF2-40B4-BE49-F238E27FC236}">
                <a16:creationId xmlns:a16="http://schemas.microsoft.com/office/drawing/2014/main" id="{AC76CBD5-4F48-4764-8944-B2BD2BC0AF71}"/>
              </a:ext>
            </a:extLst>
          </p:cNvPr>
          <p:cNvSpPr txBox="1"/>
          <p:nvPr/>
        </p:nvSpPr>
        <p:spPr>
          <a:xfrm>
            <a:off x="730730" y="3319893"/>
            <a:ext cx="2946400" cy="307777"/>
          </a:xfrm>
          <a:prstGeom prst="rect">
            <a:avLst/>
          </a:prstGeom>
          <a:noFill/>
        </p:spPr>
        <p:txBody>
          <a:bodyPr wrap="square">
            <a:spAutoFit/>
          </a:bodyPr>
          <a:lstStyle/>
          <a:p>
            <a:r>
              <a:rPr lang="de-DE" sz="1400" dirty="0">
                <a:solidFill>
                  <a:srgbClr val="0E4A7D"/>
                </a:solidFill>
                <a:latin typeface="Source Sans Pro" panose="020B0503030403020204" pitchFamily="34" charset="0"/>
                <a:ea typeface="Source Sans Pro" panose="020B0503030403020204" pitchFamily="34" charset="0"/>
              </a:rPr>
              <a:t>Vorsitzender = Dualer Praxispartner</a:t>
            </a:r>
          </a:p>
        </p:txBody>
      </p:sp>
      <p:sp>
        <p:nvSpPr>
          <p:cNvPr id="12" name="Textfeld 11">
            <a:extLst>
              <a:ext uri="{FF2B5EF4-FFF2-40B4-BE49-F238E27FC236}">
                <a16:creationId xmlns:a16="http://schemas.microsoft.com/office/drawing/2014/main" id="{9C33A6FD-3461-470D-8FB5-AECEB33B62F9}"/>
              </a:ext>
            </a:extLst>
          </p:cNvPr>
          <p:cNvSpPr txBox="1"/>
          <p:nvPr/>
        </p:nvSpPr>
        <p:spPr>
          <a:xfrm>
            <a:off x="736155" y="3672569"/>
            <a:ext cx="3124084" cy="769441"/>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insgesamt 18 Mitglieder</a:t>
            </a:r>
          </a:p>
          <a:p>
            <a:pPr marL="285750" indent="-2857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9 Vertreter des Studienakademierates</a:t>
            </a:r>
          </a:p>
          <a:p>
            <a:pPr marL="285750" indent="-2857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9 Vertreter Dualer Praxispartner</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sp>
        <p:nvSpPr>
          <p:cNvPr id="13" name="Textfeld 12">
            <a:extLst>
              <a:ext uri="{FF2B5EF4-FFF2-40B4-BE49-F238E27FC236}">
                <a16:creationId xmlns:a16="http://schemas.microsoft.com/office/drawing/2014/main" id="{3BBCC842-39FB-4ED0-89D0-81C80F5ECA87}"/>
              </a:ext>
            </a:extLst>
          </p:cNvPr>
          <p:cNvSpPr txBox="1"/>
          <p:nvPr/>
        </p:nvSpPr>
        <p:spPr>
          <a:xfrm>
            <a:off x="539459" y="3019169"/>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96 e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a:t>
            </a:r>
          </a:p>
        </p:txBody>
      </p:sp>
      <p:sp>
        <p:nvSpPr>
          <p:cNvPr id="14" name="Textfeld 13">
            <a:extLst>
              <a:ext uri="{FF2B5EF4-FFF2-40B4-BE49-F238E27FC236}">
                <a16:creationId xmlns:a16="http://schemas.microsoft.com/office/drawing/2014/main" id="{29B29B91-42E4-4C39-986E-E9A72BF0D952}"/>
              </a:ext>
            </a:extLst>
          </p:cNvPr>
          <p:cNvSpPr txBox="1"/>
          <p:nvPr/>
        </p:nvSpPr>
        <p:spPr>
          <a:xfrm>
            <a:off x="695325" y="4340194"/>
            <a:ext cx="3124084" cy="938719"/>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Amtszeit: 3 Jahre</a:t>
            </a:r>
          </a:p>
          <a:p>
            <a:r>
              <a:rPr lang="de-DE" sz="1100" dirty="0">
                <a:solidFill>
                  <a:srgbClr val="0E4A7D"/>
                </a:solidFill>
                <a:latin typeface="Source Sans Pro" panose="020B0503030403020204" pitchFamily="34" charset="0"/>
                <a:ea typeface="Source Sans Pro" panose="020B0503030403020204" pitchFamily="34" charset="0"/>
              </a:rPr>
              <a:t>Bestellung durch den Direktor</a:t>
            </a:r>
          </a:p>
          <a:p>
            <a:r>
              <a:rPr lang="de-DE" sz="1100" dirty="0">
                <a:solidFill>
                  <a:srgbClr val="0E4A7D"/>
                </a:solidFill>
                <a:latin typeface="Source Sans Pro" panose="020B0503030403020204" pitchFamily="34" charset="0"/>
                <a:ea typeface="Source Sans Pro" panose="020B0503030403020204" pitchFamily="34" charset="0"/>
              </a:rPr>
              <a:t>Beratende Stimme: Direktor, Prodirektor, Studienleiter</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sp>
        <p:nvSpPr>
          <p:cNvPr id="15" name="Pfeil: nach links 14">
            <a:extLst>
              <a:ext uri="{FF2B5EF4-FFF2-40B4-BE49-F238E27FC236}">
                <a16:creationId xmlns:a16="http://schemas.microsoft.com/office/drawing/2014/main" id="{D2ED8F43-7D45-45D7-8D7E-FD9B549E0893}"/>
              </a:ext>
            </a:extLst>
          </p:cNvPr>
          <p:cNvSpPr/>
          <p:nvPr/>
        </p:nvSpPr>
        <p:spPr>
          <a:xfrm rot="18815091">
            <a:off x="3714864" y="1843344"/>
            <a:ext cx="742950" cy="3395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738628AF-C2D5-4886-934F-6C41EBC3A923}"/>
              </a:ext>
            </a:extLst>
          </p:cNvPr>
          <p:cNvSpPr txBox="1"/>
          <p:nvPr/>
        </p:nvSpPr>
        <p:spPr>
          <a:xfrm>
            <a:off x="4454789" y="1589109"/>
            <a:ext cx="7273435" cy="646331"/>
          </a:xfrm>
          <a:prstGeom prst="rect">
            <a:avLst/>
          </a:prstGeom>
          <a:noFill/>
        </p:spPr>
        <p:txBody>
          <a:bodyPr wrap="square">
            <a:spAutoFit/>
          </a:bodyPr>
          <a:lstStyle/>
          <a:p>
            <a:r>
              <a:rPr lang="de-DE" sz="1800" b="1" dirty="0">
                <a:latin typeface="Source Sans Pro" panose="020B0503030403020204" pitchFamily="34" charset="0"/>
                <a:ea typeface="Source Sans Pro" panose="020B0503030403020204" pitchFamily="34" charset="0"/>
              </a:rPr>
              <a:t>Keine Wahl: Bestellung vom Direktor für eine Amtszeit von drei Jahren</a:t>
            </a:r>
          </a:p>
          <a:p>
            <a:r>
              <a:rPr lang="de-DE" b="1" dirty="0">
                <a:latin typeface="Source Sans Pro" panose="020B0503030403020204" pitchFamily="34" charset="0"/>
                <a:ea typeface="Source Sans Pro" panose="020B0503030403020204" pitchFamily="34" charset="0"/>
              </a:rPr>
              <a:t>(§ 96e, Abs. 2 </a:t>
            </a:r>
            <a:r>
              <a:rPr lang="de-DE" b="1" dirty="0" err="1">
                <a:latin typeface="Source Sans Pro" panose="020B0503030403020204" pitchFamily="34" charset="0"/>
                <a:ea typeface="Source Sans Pro" panose="020B0503030403020204" pitchFamily="34" charset="0"/>
              </a:rPr>
              <a:t>SächsHSG</a:t>
            </a:r>
            <a:r>
              <a:rPr lang="de-DE" b="1" dirty="0">
                <a:latin typeface="Source Sans Pro" panose="020B0503030403020204" pitchFamily="34" charset="0"/>
                <a:ea typeface="Source Sans Pro" panose="020B0503030403020204" pitchFamily="34" charset="0"/>
              </a:rPr>
              <a:t>)</a:t>
            </a:r>
            <a:endParaRPr lang="de-DE" dirty="0"/>
          </a:p>
        </p:txBody>
      </p:sp>
    </p:spTree>
    <p:extLst>
      <p:ext uri="{BB962C8B-B14F-4D97-AF65-F5344CB8AC3E}">
        <p14:creationId xmlns:p14="http://schemas.microsoft.com/office/powerpoint/2010/main" val="25309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362004" y="1158312"/>
            <a:ext cx="11143284" cy="806591"/>
          </a:xfrm>
        </p:spPr>
        <p:txBody>
          <a:bodyPr/>
          <a:lstStyle/>
          <a:p>
            <a:r>
              <a:rPr lang="de-DE" sz="2400" b="1" dirty="0">
                <a:latin typeface="Source Sans Pro" panose="020B0503030403020204" pitchFamily="34" charset="0"/>
                <a:ea typeface="Source Sans Pro" panose="020B0503030403020204" pitchFamily="34" charset="0"/>
              </a:rPr>
              <a:t>Organe der dezentralen Ebene: Studienleiter  und -kommission (§ 96f </a:t>
            </a:r>
            <a:r>
              <a:rPr lang="de-DE" sz="2400" b="1" dirty="0" err="1">
                <a:latin typeface="Source Sans Pro" panose="020B0503030403020204" pitchFamily="34" charset="0"/>
                <a:ea typeface="Source Sans Pro" panose="020B0503030403020204" pitchFamily="34" charset="0"/>
              </a:rPr>
              <a:t>SächsHSG</a:t>
            </a:r>
            <a:r>
              <a:rPr lang="de-DE" sz="2400" b="1" dirty="0">
                <a:latin typeface="Source Sans Pro" panose="020B0503030403020204" pitchFamily="34" charset="0"/>
                <a:ea typeface="Source Sans Pro" panose="020B0503030403020204" pitchFamily="34" charset="0"/>
              </a:rPr>
              <a:t>)</a:t>
            </a:r>
          </a:p>
        </p:txBody>
      </p:sp>
      <p:sp>
        <p:nvSpPr>
          <p:cNvPr id="21" name="Textfeld 20">
            <a:extLst>
              <a:ext uri="{FF2B5EF4-FFF2-40B4-BE49-F238E27FC236}">
                <a16:creationId xmlns:a16="http://schemas.microsoft.com/office/drawing/2014/main" id="{95CE047C-0AF7-4D4B-9C47-96AB62523868}"/>
              </a:ext>
            </a:extLst>
          </p:cNvPr>
          <p:cNvSpPr txBox="1"/>
          <p:nvPr/>
        </p:nvSpPr>
        <p:spPr>
          <a:xfrm>
            <a:off x="2537011" y="1885456"/>
            <a:ext cx="8382695" cy="3323987"/>
          </a:xfrm>
          <a:prstGeom prst="rect">
            <a:avLst/>
          </a:prstGeom>
          <a:solidFill>
            <a:schemeClr val="bg1"/>
          </a:solidFill>
        </p:spPr>
        <p:txBody>
          <a:bodyPr wrap="square">
            <a:spAutoFit/>
          </a:bodyPr>
          <a:lstStyle/>
          <a:p>
            <a:endParaRPr lang="de-DE" sz="1400" b="1" dirty="0">
              <a:latin typeface="Arial" panose="020B0604020202020204" pitchFamily="34" charset="0"/>
            </a:endParaRPr>
          </a:p>
          <a:p>
            <a:r>
              <a:rPr lang="de-DE" sz="1400" b="1" dirty="0">
                <a:latin typeface="Arial" panose="020B0604020202020204" pitchFamily="34" charset="0"/>
              </a:rPr>
              <a:t>Absatz 3 </a:t>
            </a:r>
            <a:r>
              <a:rPr lang="de-DE" sz="1400" dirty="0">
                <a:latin typeface="Arial" panose="020B0604020202020204" pitchFamily="34" charset="0"/>
              </a:rPr>
              <a:t>(gekürzt)</a:t>
            </a:r>
            <a:r>
              <a:rPr lang="de-DE" sz="1400" b="1" dirty="0">
                <a:latin typeface="Arial" panose="020B0604020202020204" pitchFamily="34" charset="0"/>
              </a:rPr>
              <a:t>: </a:t>
            </a:r>
            <a:r>
              <a:rPr lang="de-DE" sz="1400" dirty="0">
                <a:highlight>
                  <a:srgbClr val="FFFF00"/>
                </a:highlight>
                <a:latin typeface="Arial" panose="020B0604020202020204" pitchFamily="34" charset="0"/>
              </a:rPr>
              <a:t>Der Studienakademierat bestellt </a:t>
            </a:r>
            <a:r>
              <a:rPr lang="de-DE" sz="1400" dirty="0">
                <a:latin typeface="Arial" panose="020B0604020202020204" pitchFamily="34" charset="0"/>
              </a:rPr>
              <a:t>für einen oder mehrere Studiengänge oder einen Fachbereich </a:t>
            </a:r>
            <a:r>
              <a:rPr lang="de-DE" sz="1400" dirty="0">
                <a:highlight>
                  <a:srgbClr val="FFFF00"/>
                </a:highlight>
                <a:latin typeface="Arial" panose="020B0604020202020204" pitchFamily="34" charset="0"/>
              </a:rPr>
              <a:t>im Benehmen mit dem örtlichen Studentenrat </a:t>
            </a:r>
            <a:r>
              <a:rPr lang="de-DE" sz="1400" b="1" dirty="0">
                <a:highlight>
                  <a:srgbClr val="FFFF00"/>
                </a:highlight>
                <a:latin typeface="Arial" panose="020B0604020202020204" pitchFamily="34" charset="0"/>
              </a:rPr>
              <a:t>eine Studienkommission</a:t>
            </a:r>
            <a:r>
              <a:rPr lang="de-DE" sz="1400" dirty="0">
                <a:latin typeface="Arial" panose="020B0604020202020204" pitchFamily="34" charset="0"/>
              </a:rPr>
              <a:t>, der Lehrende sowie Studierende paritätisch angehören. </a:t>
            </a:r>
            <a:r>
              <a:rPr lang="de-DE" sz="1400" dirty="0">
                <a:highlight>
                  <a:srgbClr val="FFFF00"/>
                </a:highlight>
                <a:latin typeface="Arial" panose="020B0604020202020204" pitchFamily="34" charset="0"/>
              </a:rPr>
              <a:t>Vertreter der Dualen Praxispartner wirken in den Studienkommissionen als Mitglieder mit</a:t>
            </a:r>
            <a:r>
              <a:rPr lang="de-DE" sz="1400" dirty="0">
                <a:latin typeface="Arial" panose="020B0604020202020204" pitchFamily="34" charset="0"/>
              </a:rPr>
              <a:t>. </a:t>
            </a:r>
          </a:p>
          <a:p>
            <a:endParaRPr lang="de-DE" sz="1400" dirty="0">
              <a:latin typeface="Arial" panose="020B0604020202020204" pitchFamily="34" charset="0"/>
            </a:endParaRPr>
          </a:p>
          <a:p>
            <a:r>
              <a:rPr lang="de-DE" sz="1400" b="1" dirty="0">
                <a:latin typeface="Arial" panose="020B0604020202020204" pitchFamily="34" charset="0"/>
              </a:rPr>
              <a:t>Absatz 4: </a:t>
            </a:r>
            <a:r>
              <a:rPr lang="de-DE" sz="1400" dirty="0">
                <a:latin typeface="Arial" panose="020B0604020202020204" pitchFamily="34" charset="0"/>
              </a:rPr>
              <a:t>Die </a:t>
            </a:r>
            <a:r>
              <a:rPr lang="de-DE" sz="1400" dirty="0">
                <a:highlight>
                  <a:srgbClr val="FFFF00"/>
                </a:highlight>
                <a:latin typeface="Arial" panose="020B0604020202020204" pitchFamily="34" charset="0"/>
              </a:rPr>
              <a:t>Studienkommission </a:t>
            </a:r>
            <a:r>
              <a:rPr lang="de-DE" sz="1400" dirty="0">
                <a:latin typeface="Arial" panose="020B0604020202020204" pitchFamily="34" charset="0"/>
              </a:rPr>
              <a:t>berät den Direktor bei der Organisation des Lehr- und Studienbetriebes. Ihre Beschlüsse zur Organisation des Lehr- und Studienbetriebes sind bindend, sofern der Studienakademierat nicht mit einer Mehrheit von zwei Dritteln seiner Mitglieder etwas anderes beschließt. Die Studienkommission ist vor der Erstellung und vor Änderungen von Studien- und Prüfungsordnungen anzuhören. Sie führt die Studentenbefragungen nach § 9 Absatz 3 Satz 7 im Zusammenwirken mit dem örtlichen Studentenrat durch.</a:t>
            </a:r>
          </a:p>
          <a:p>
            <a:endParaRPr lang="de-DE" sz="1400" dirty="0">
              <a:latin typeface="Arial" panose="020B0604020202020204" pitchFamily="34" charset="0"/>
            </a:endParaRPr>
          </a:p>
          <a:p>
            <a:r>
              <a:rPr lang="de-DE" sz="1400" b="1" dirty="0">
                <a:latin typeface="Arial" panose="020B0604020202020204" pitchFamily="34" charset="0"/>
              </a:rPr>
              <a:t>Absatz 5: </a:t>
            </a:r>
            <a:r>
              <a:rPr lang="de-DE" sz="1400" dirty="0">
                <a:latin typeface="Arial" panose="020B0604020202020204" pitchFamily="34" charset="0"/>
              </a:rPr>
              <a:t>Die Studienkommission muss zusammentreten, wenn ein Drittel ihrer Mitglieder dies verlangt. Sie besitzt bezüglich ihrer Aufgaben ein Initiativrecht im Studienakademierat.</a:t>
            </a:r>
          </a:p>
        </p:txBody>
      </p:sp>
      <p:grpSp>
        <p:nvGrpSpPr>
          <p:cNvPr id="2" name="Gruppieren 1">
            <a:extLst>
              <a:ext uri="{FF2B5EF4-FFF2-40B4-BE49-F238E27FC236}">
                <a16:creationId xmlns:a16="http://schemas.microsoft.com/office/drawing/2014/main" id="{46DED1F7-081D-45F6-A2AF-B1AFDCEAE4C8}"/>
              </a:ext>
            </a:extLst>
          </p:cNvPr>
          <p:cNvGrpSpPr/>
          <p:nvPr/>
        </p:nvGrpSpPr>
        <p:grpSpPr>
          <a:xfrm>
            <a:off x="672943" y="1864243"/>
            <a:ext cx="1564861" cy="3770710"/>
            <a:chOff x="667044" y="1628274"/>
            <a:chExt cx="1564861" cy="3770710"/>
          </a:xfrm>
        </p:grpSpPr>
        <p:sp>
          <p:nvSpPr>
            <p:cNvPr id="85" name="Rechteck 84">
              <a:extLst>
                <a:ext uri="{FF2B5EF4-FFF2-40B4-BE49-F238E27FC236}">
                  <a16:creationId xmlns:a16="http://schemas.microsoft.com/office/drawing/2014/main" id="{5BDE51D3-B947-4388-AF3D-AEBC21723F94}"/>
                </a:ext>
              </a:extLst>
            </p:cNvPr>
            <p:cNvSpPr/>
            <p:nvPr/>
          </p:nvSpPr>
          <p:spPr>
            <a:xfrm>
              <a:off x="687587" y="1631786"/>
              <a:ext cx="1544318" cy="1221094"/>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86" name="Rechteck 85">
              <a:extLst>
                <a:ext uri="{FF2B5EF4-FFF2-40B4-BE49-F238E27FC236}">
                  <a16:creationId xmlns:a16="http://schemas.microsoft.com/office/drawing/2014/main" id="{23AE37A7-B0A7-4162-AA38-56D4B3DFA455}"/>
                </a:ext>
              </a:extLst>
            </p:cNvPr>
            <p:cNvSpPr/>
            <p:nvPr/>
          </p:nvSpPr>
          <p:spPr>
            <a:xfrm>
              <a:off x="680813" y="1628274"/>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Studien-kommission</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87" name="Textfeld 86">
              <a:extLst>
                <a:ext uri="{FF2B5EF4-FFF2-40B4-BE49-F238E27FC236}">
                  <a16:creationId xmlns:a16="http://schemas.microsoft.com/office/drawing/2014/main" id="{0AB5F48E-E411-4333-BBC9-6C2E19E006AE}"/>
                </a:ext>
              </a:extLst>
            </p:cNvPr>
            <p:cNvSpPr txBox="1"/>
            <p:nvPr/>
          </p:nvSpPr>
          <p:spPr>
            <a:xfrm>
              <a:off x="687587" y="2103583"/>
              <a:ext cx="1482672" cy="892552"/>
            </a:xfrm>
            <a:prstGeom prst="rect">
              <a:avLst/>
            </a:prstGeom>
            <a:noFill/>
            <a:ln>
              <a:noFill/>
            </a:ln>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Vorsitz: Studienleiter</a:t>
              </a:r>
              <a:br>
                <a:rPr lang="de-DE" sz="1100" dirty="0">
                  <a:solidFill>
                    <a:srgbClr val="0E4A7D"/>
                  </a:solidFill>
                  <a:latin typeface="Source Sans Pro" panose="020B0503030403020204" pitchFamily="34" charset="0"/>
                  <a:ea typeface="Source Sans Pro" panose="020B0503030403020204" pitchFamily="34" charset="0"/>
                </a:rPr>
              </a:br>
              <a:r>
                <a:rPr lang="de-DE" sz="1000" dirty="0">
                  <a:solidFill>
                    <a:srgbClr val="0E4A7D"/>
                  </a:solidFill>
                  <a:latin typeface="Source Sans Pro" panose="020B0503030403020204" pitchFamily="34" charset="0"/>
                  <a:ea typeface="Source Sans Pro" panose="020B0503030403020204" pitchFamily="34" charset="0"/>
                </a:rPr>
                <a:t>1 Hochschullehrer</a:t>
              </a:r>
            </a:p>
            <a:p>
              <a:r>
                <a:rPr lang="de-DE" sz="1000" dirty="0">
                  <a:solidFill>
                    <a:srgbClr val="0E4A7D"/>
                  </a:solidFill>
                  <a:highlight>
                    <a:srgbClr val="FFFF00"/>
                  </a:highlight>
                  <a:latin typeface="Source Sans Pro" panose="020B0503030403020204" pitchFamily="34" charset="0"/>
                  <a:ea typeface="Source Sans Pro" panose="020B0503030403020204" pitchFamily="34" charset="0"/>
                </a:rPr>
                <a:t>1 Dualer Praxispartner</a:t>
              </a:r>
            </a:p>
            <a:p>
              <a:r>
                <a:rPr lang="de-DE" sz="1000" dirty="0">
                  <a:solidFill>
                    <a:srgbClr val="0E4A7D"/>
                  </a:solidFill>
                  <a:latin typeface="Source Sans Pro" panose="020B0503030403020204" pitchFamily="34" charset="0"/>
                  <a:ea typeface="Source Sans Pro" panose="020B0503030403020204" pitchFamily="34" charset="0"/>
                </a:rPr>
                <a:t>1 Studierender</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cxnSp>
          <p:nvCxnSpPr>
            <p:cNvPr id="22" name="Gerader Verbinder 21">
              <a:extLst>
                <a:ext uri="{FF2B5EF4-FFF2-40B4-BE49-F238E27FC236}">
                  <a16:creationId xmlns:a16="http://schemas.microsoft.com/office/drawing/2014/main" id="{0D7C1579-3EBE-4E19-821E-7EE30F56664E}"/>
                </a:ext>
              </a:extLst>
            </p:cNvPr>
            <p:cNvCxnSpPr>
              <a:cxnSpLocks/>
            </p:cNvCxnSpPr>
            <p:nvPr/>
          </p:nvCxnSpPr>
          <p:spPr>
            <a:xfrm>
              <a:off x="1446643" y="2852880"/>
              <a:ext cx="0" cy="1152239"/>
            </a:xfrm>
            <a:prstGeom prst="line">
              <a:avLst/>
            </a:prstGeom>
            <a:ln w="19050">
              <a:solidFill>
                <a:srgbClr val="D3033B"/>
              </a:solidFill>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3078A83D-DCA9-4EA0-B7B0-7091AF9F089D}"/>
                </a:ext>
              </a:extLst>
            </p:cNvPr>
            <p:cNvSpPr/>
            <p:nvPr/>
          </p:nvSpPr>
          <p:spPr>
            <a:xfrm>
              <a:off x="673818" y="4008613"/>
              <a:ext cx="1544318" cy="1221094"/>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25" name="Rechteck 24">
              <a:extLst>
                <a:ext uri="{FF2B5EF4-FFF2-40B4-BE49-F238E27FC236}">
                  <a16:creationId xmlns:a16="http://schemas.microsoft.com/office/drawing/2014/main" id="{85BC5AB6-F526-4B6D-B227-65FCB37CC39E}"/>
                </a:ext>
              </a:extLst>
            </p:cNvPr>
            <p:cNvSpPr/>
            <p:nvPr/>
          </p:nvSpPr>
          <p:spPr>
            <a:xfrm>
              <a:off x="667044" y="4005101"/>
              <a:ext cx="154431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Studien-kommission</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26" name="Textfeld 25">
              <a:extLst>
                <a:ext uri="{FF2B5EF4-FFF2-40B4-BE49-F238E27FC236}">
                  <a16:creationId xmlns:a16="http://schemas.microsoft.com/office/drawing/2014/main" id="{2251292B-18FB-4D04-B300-84E1976F6BD2}"/>
                </a:ext>
              </a:extLst>
            </p:cNvPr>
            <p:cNvSpPr txBox="1"/>
            <p:nvPr/>
          </p:nvSpPr>
          <p:spPr>
            <a:xfrm>
              <a:off x="728690" y="4629543"/>
              <a:ext cx="1482672" cy="769441"/>
            </a:xfrm>
            <a:prstGeom prst="rect">
              <a:avLst/>
            </a:prstGeom>
            <a:noFill/>
            <a:ln>
              <a:noFill/>
            </a:ln>
          </p:spPr>
          <p:txBody>
            <a:bodyPr wrap="square">
              <a:spAutoFit/>
            </a:bodyPr>
            <a:lstStyle/>
            <a:p>
              <a:r>
                <a:rPr lang="de-DE" sz="1100" b="1" dirty="0">
                  <a:solidFill>
                    <a:srgbClr val="0E4A7D"/>
                  </a:solidFill>
                  <a:highlight>
                    <a:srgbClr val="FFFF00"/>
                  </a:highlight>
                  <a:latin typeface="Source Sans Pro" panose="020B0503030403020204" pitchFamily="34" charset="0"/>
                  <a:ea typeface="Source Sans Pro" panose="020B0503030403020204" pitchFamily="34" charset="0"/>
                </a:rPr>
                <a:t>Vertreterbenennung  bis 30.08.2024 durch die SGL.</a:t>
              </a:r>
              <a:endParaRPr lang="de-DE" sz="1000" b="1" dirty="0">
                <a:solidFill>
                  <a:srgbClr val="0E4A7D"/>
                </a:solidFill>
                <a:highlight>
                  <a:srgbClr val="FFFF00"/>
                </a:highlight>
                <a:latin typeface="Source Sans Pro" panose="020B0503030403020204" pitchFamily="34" charset="0"/>
                <a:ea typeface="Source Sans Pro" panose="020B0503030403020204" pitchFamily="34" charset="0"/>
              </a:endParaRP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384831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C123A06-27D9-4B54-98FB-73B789B5CB06}"/>
              </a:ext>
            </a:extLst>
          </p:cNvPr>
          <p:cNvSpPr txBox="1"/>
          <p:nvPr/>
        </p:nvSpPr>
        <p:spPr>
          <a:xfrm>
            <a:off x="624386" y="471042"/>
            <a:ext cx="10281920" cy="461665"/>
          </a:xfrm>
          <a:prstGeom prst="rect">
            <a:avLst/>
          </a:prstGeom>
          <a:noFill/>
        </p:spPr>
        <p:txBody>
          <a:bodyPr wrap="square">
            <a:spAutoFit/>
          </a:bodyPr>
          <a:lstStyle/>
          <a:p>
            <a:r>
              <a:rPr lang="de-DE" sz="2400" b="1" dirty="0">
                <a:solidFill>
                  <a:srgbClr val="0E4A7D"/>
                </a:solidFill>
                <a:latin typeface="Source Sans Pro" panose="020B0503030403020204" pitchFamily="34" charset="0"/>
                <a:ea typeface="Source Sans Pro" panose="020B0503030403020204" pitchFamily="34" charset="0"/>
              </a:rPr>
              <a:t>Räume für die Gesprächsrunden in den einzelnen Studiengängen</a:t>
            </a:r>
            <a:endParaRPr lang="de-DE" sz="2400" dirty="0">
              <a:solidFill>
                <a:srgbClr val="0E4A7D"/>
              </a:solidFill>
            </a:endParaRPr>
          </a:p>
        </p:txBody>
      </p:sp>
      <p:graphicFrame>
        <p:nvGraphicFramePr>
          <p:cNvPr id="4" name="Tabelle 5">
            <a:extLst>
              <a:ext uri="{FF2B5EF4-FFF2-40B4-BE49-F238E27FC236}">
                <a16:creationId xmlns:a16="http://schemas.microsoft.com/office/drawing/2014/main" id="{CE7EB52D-19C7-492B-A0F3-4C08C34F5F31}"/>
              </a:ext>
            </a:extLst>
          </p:cNvPr>
          <p:cNvGraphicFramePr>
            <a:graphicFrameLocks noGrp="1"/>
          </p:cNvGraphicFramePr>
          <p:nvPr>
            <p:extLst>
              <p:ext uri="{D42A27DB-BD31-4B8C-83A1-F6EECF244321}">
                <p14:modId xmlns:p14="http://schemas.microsoft.com/office/powerpoint/2010/main" val="3813764931"/>
              </p:ext>
            </p:extLst>
          </p:nvPr>
        </p:nvGraphicFramePr>
        <p:xfrm>
          <a:off x="1736287" y="1223262"/>
          <a:ext cx="6991328" cy="2590800"/>
        </p:xfrm>
        <a:graphic>
          <a:graphicData uri="http://schemas.openxmlformats.org/drawingml/2006/table">
            <a:tbl>
              <a:tblPr firstRow="1" bandRow="1">
                <a:tableStyleId>{5C22544A-7EE6-4342-B048-85BDC9FD1C3A}</a:tableStyleId>
              </a:tblPr>
              <a:tblGrid>
                <a:gridCol w="3717655">
                  <a:extLst>
                    <a:ext uri="{9D8B030D-6E8A-4147-A177-3AD203B41FA5}">
                      <a16:colId xmlns:a16="http://schemas.microsoft.com/office/drawing/2014/main" val="3210847482"/>
                    </a:ext>
                  </a:extLst>
                </a:gridCol>
                <a:gridCol w="3273673">
                  <a:extLst>
                    <a:ext uri="{9D8B030D-6E8A-4147-A177-3AD203B41FA5}">
                      <a16:colId xmlns:a16="http://schemas.microsoft.com/office/drawing/2014/main" val="4190981936"/>
                    </a:ext>
                  </a:extLst>
                </a:gridCol>
              </a:tblGrid>
              <a:tr h="288287">
                <a:tc>
                  <a:txBody>
                    <a:bodyPr/>
                    <a:lstStyle/>
                    <a:p>
                      <a:r>
                        <a:rPr lang="de-DE" sz="1600" dirty="0">
                          <a:latin typeface="Source Sans Pro" panose="020B0503030403020204" pitchFamily="34" charset="0"/>
                          <a:ea typeface="Source Sans Pro" panose="020B0503030403020204" pitchFamily="34" charset="0"/>
                        </a:rPr>
                        <a:t>Studiengang</a:t>
                      </a:r>
                    </a:p>
                    <a:p>
                      <a:endParaRPr lang="de-DE" sz="1600" dirty="0">
                        <a:latin typeface="Source Sans Pro" panose="020B0503030403020204" pitchFamily="34" charset="0"/>
                        <a:ea typeface="Source Sans Pro" panose="020B0503030403020204" pitchFamily="34" charset="0"/>
                      </a:endParaRPr>
                    </a:p>
                  </a:txBody>
                  <a:tcPr>
                    <a:solidFill>
                      <a:srgbClr val="002060"/>
                    </a:solidFill>
                  </a:tcPr>
                </a:tc>
                <a:tc>
                  <a:txBody>
                    <a:bodyPr/>
                    <a:lstStyle/>
                    <a:p>
                      <a:pPr algn="ctr"/>
                      <a:r>
                        <a:rPr lang="de-DE" sz="1600" dirty="0">
                          <a:latin typeface="Source Sans Pro" panose="020B0503030403020204" pitchFamily="34" charset="0"/>
                          <a:ea typeface="Source Sans Pro" panose="020B0503030403020204" pitchFamily="34" charset="0"/>
                        </a:rPr>
                        <a:t>Raum </a:t>
                      </a:r>
                    </a:p>
                  </a:txBody>
                  <a:tcPr>
                    <a:solidFill>
                      <a:srgbClr val="002060"/>
                    </a:solidFill>
                  </a:tcPr>
                </a:tc>
                <a:extLst>
                  <a:ext uri="{0D108BD9-81ED-4DB2-BD59-A6C34878D82A}">
                    <a16:rowId xmlns:a16="http://schemas.microsoft.com/office/drawing/2014/main" val="3990664937"/>
                  </a:ext>
                </a:extLst>
              </a:tr>
              <a:tr h="288287">
                <a:tc>
                  <a:txBody>
                    <a:bodyPr/>
                    <a:lstStyle/>
                    <a:p>
                      <a:r>
                        <a:rPr lang="de-DE" sz="1600" dirty="0">
                          <a:latin typeface="Source Sans Pro" panose="020B0503030403020204" pitchFamily="34" charset="0"/>
                          <a:ea typeface="Source Sans Pro" panose="020B0503030403020204" pitchFamily="34" charset="0"/>
                        </a:rPr>
                        <a:t>Automobil- und Mobilitätsmanagement</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Labor- AM Labor</a:t>
                      </a:r>
                    </a:p>
                  </a:txBody>
                  <a:tcPr>
                    <a:noFill/>
                  </a:tcPr>
                </a:tc>
                <a:extLst>
                  <a:ext uri="{0D108BD9-81ED-4DB2-BD59-A6C34878D82A}">
                    <a16:rowId xmlns:a16="http://schemas.microsoft.com/office/drawing/2014/main" val="1657465276"/>
                  </a:ext>
                </a:extLst>
              </a:tr>
              <a:tr h="288287">
                <a:tc>
                  <a:txBody>
                    <a:bodyPr/>
                    <a:lstStyle/>
                    <a:p>
                      <a:r>
                        <a:rPr lang="de-DE" sz="1600" dirty="0">
                          <a:latin typeface="Source Sans Pro" panose="020B0503030403020204" pitchFamily="34" charset="0"/>
                          <a:ea typeface="Source Sans Pro" panose="020B0503030403020204" pitchFamily="34" charset="0"/>
                        </a:rPr>
                        <a:t>Bauingenieurwesen</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Labor - 215</a:t>
                      </a:r>
                    </a:p>
                  </a:txBody>
                  <a:tcPr>
                    <a:noFill/>
                  </a:tcPr>
                </a:tc>
                <a:extLst>
                  <a:ext uri="{0D108BD9-81ED-4DB2-BD59-A6C34878D82A}">
                    <a16:rowId xmlns:a16="http://schemas.microsoft.com/office/drawing/2014/main" val="302896851"/>
                  </a:ext>
                </a:extLst>
              </a:tr>
              <a:tr h="288287">
                <a:tc>
                  <a:txBody>
                    <a:bodyPr/>
                    <a:lstStyle/>
                    <a:p>
                      <a:r>
                        <a:rPr lang="de-DE" sz="1600" dirty="0">
                          <a:latin typeface="Source Sans Pro" panose="020B0503030403020204" pitchFamily="34" charset="0"/>
                          <a:ea typeface="Source Sans Pro" panose="020B0503030403020204" pitchFamily="34" charset="0"/>
                        </a:rPr>
                        <a:t>Digital Engineering</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Hauptgebäude-101</a:t>
                      </a:r>
                    </a:p>
                  </a:txBody>
                  <a:tcPr>
                    <a:noFill/>
                  </a:tcPr>
                </a:tc>
                <a:extLst>
                  <a:ext uri="{0D108BD9-81ED-4DB2-BD59-A6C34878D82A}">
                    <a16:rowId xmlns:a16="http://schemas.microsoft.com/office/drawing/2014/main" val="645051532"/>
                  </a:ext>
                </a:extLst>
              </a:tr>
              <a:tr h="288287">
                <a:tc>
                  <a:txBody>
                    <a:bodyPr/>
                    <a:lstStyle/>
                    <a:p>
                      <a:r>
                        <a:rPr lang="de-DE" sz="1600" dirty="0">
                          <a:latin typeface="Source Sans Pro" panose="020B0503030403020204" pitchFamily="34" charset="0"/>
                          <a:ea typeface="Source Sans Pro" panose="020B0503030403020204" pitchFamily="34" charset="0"/>
                        </a:rPr>
                        <a:t>Industrielle Produktion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Source Sans Pro" panose="020B0503030403020204" pitchFamily="34" charset="0"/>
                          <a:ea typeface="Source Sans Pro" panose="020B0503030403020204" pitchFamily="34" charset="0"/>
                        </a:rPr>
                        <a:t>Hauptgebäude-102</a:t>
                      </a:r>
                    </a:p>
                  </a:txBody>
                  <a:tcPr>
                    <a:noFill/>
                  </a:tcPr>
                </a:tc>
                <a:extLst>
                  <a:ext uri="{0D108BD9-81ED-4DB2-BD59-A6C34878D82A}">
                    <a16:rowId xmlns:a16="http://schemas.microsoft.com/office/drawing/2014/main" val="3487494278"/>
                  </a:ext>
                </a:extLst>
              </a:tr>
              <a:tr h="288287">
                <a:tc>
                  <a:txBody>
                    <a:bodyPr/>
                    <a:lstStyle/>
                    <a:p>
                      <a:r>
                        <a:rPr lang="de-DE" sz="1600" dirty="0">
                          <a:latin typeface="Source Sans Pro" panose="020B0503030403020204" pitchFamily="34" charset="0"/>
                          <a:ea typeface="Source Sans Pro" panose="020B0503030403020204" pitchFamily="34" charset="0"/>
                        </a:rPr>
                        <a:t>Technische Informatik</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Source Sans Pro" panose="020B0503030403020204" pitchFamily="34" charset="0"/>
                          <a:ea typeface="Source Sans Pro" panose="020B0503030403020204" pitchFamily="34" charset="0"/>
                        </a:rPr>
                        <a:t>Hauptgebäude-19</a:t>
                      </a:r>
                    </a:p>
                  </a:txBody>
                  <a:tcPr>
                    <a:noFill/>
                  </a:tcPr>
                </a:tc>
                <a:extLst>
                  <a:ext uri="{0D108BD9-81ED-4DB2-BD59-A6C34878D82A}">
                    <a16:rowId xmlns:a16="http://schemas.microsoft.com/office/drawing/2014/main" val="1669986107"/>
                  </a:ext>
                </a:extLst>
              </a:tr>
              <a:tr h="288287">
                <a:tc>
                  <a:txBody>
                    <a:bodyPr/>
                    <a:lstStyle/>
                    <a:p>
                      <a:r>
                        <a:rPr lang="de-DE" sz="1600" dirty="0">
                          <a:latin typeface="Source Sans Pro" panose="020B0503030403020204" pitchFamily="34" charset="0"/>
                          <a:ea typeface="Source Sans Pro" panose="020B0503030403020204" pitchFamily="34" charset="0"/>
                        </a:rPr>
                        <a:t>Versorgungs- und Umwelttechnik</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Labor-Klimalabor</a:t>
                      </a:r>
                    </a:p>
                  </a:txBody>
                  <a:tcPr>
                    <a:noFill/>
                  </a:tcPr>
                </a:tc>
                <a:extLst>
                  <a:ext uri="{0D108BD9-81ED-4DB2-BD59-A6C34878D82A}">
                    <a16:rowId xmlns:a16="http://schemas.microsoft.com/office/drawing/2014/main" val="2719447139"/>
                  </a:ext>
                </a:extLst>
              </a:tr>
            </a:tbl>
          </a:graphicData>
        </a:graphic>
      </p:graphicFrame>
      <p:graphicFrame>
        <p:nvGraphicFramePr>
          <p:cNvPr id="6" name="Tabelle 5">
            <a:extLst>
              <a:ext uri="{FF2B5EF4-FFF2-40B4-BE49-F238E27FC236}">
                <a16:creationId xmlns:a16="http://schemas.microsoft.com/office/drawing/2014/main" id="{240B345D-E7FE-40A3-90CA-B0FAC219C871}"/>
              </a:ext>
            </a:extLst>
          </p:cNvPr>
          <p:cNvGraphicFramePr>
            <a:graphicFrameLocks noGrp="1"/>
          </p:cNvGraphicFramePr>
          <p:nvPr>
            <p:extLst>
              <p:ext uri="{D42A27DB-BD31-4B8C-83A1-F6EECF244321}">
                <p14:modId xmlns:p14="http://schemas.microsoft.com/office/powerpoint/2010/main" val="629798843"/>
              </p:ext>
            </p:extLst>
          </p:nvPr>
        </p:nvGraphicFramePr>
        <p:xfrm>
          <a:off x="1745831" y="3892985"/>
          <a:ext cx="6920549" cy="2255520"/>
        </p:xfrm>
        <a:graphic>
          <a:graphicData uri="http://schemas.openxmlformats.org/drawingml/2006/table">
            <a:tbl>
              <a:tblPr firstRow="1" bandRow="1">
                <a:tableStyleId>{5C22544A-7EE6-4342-B048-85BDC9FD1C3A}</a:tableStyleId>
              </a:tblPr>
              <a:tblGrid>
                <a:gridCol w="3650752">
                  <a:extLst>
                    <a:ext uri="{9D8B030D-6E8A-4147-A177-3AD203B41FA5}">
                      <a16:colId xmlns:a16="http://schemas.microsoft.com/office/drawing/2014/main" val="2469373382"/>
                    </a:ext>
                  </a:extLst>
                </a:gridCol>
                <a:gridCol w="3269797">
                  <a:extLst>
                    <a:ext uri="{9D8B030D-6E8A-4147-A177-3AD203B41FA5}">
                      <a16:colId xmlns:a16="http://schemas.microsoft.com/office/drawing/2014/main" val="2509004762"/>
                    </a:ext>
                  </a:extLst>
                </a:gridCol>
              </a:tblGrid>
              <a:tr h="288287">
                <a:tc>
                  <a:txBody>
                    <a:bodyPr/>
                    <a:lstStyle/>
                    <a:p>
                      <a:r>
                        <a:rPr lang="de-DE" sz="1600" dirty="0">
                          <a:latin typeface="Source Sans Pro" panose="020B0503030403020204" pitchFamily="34" charset="0"/>
                          <a:ea typeface="Source Sans Pro" panose="020B0503030403020204" pitchFamily="34" charset="0"/>
                        </a:rPr>
                        <a:t>Studiengang</a:t>
                      </a:r>
                    </a:p>
                    <a:p>
                      <a:endParaRPr lang="de-DE" sz="1600" dirty="0">
                        <a:latin typeface="Source Sans Pro" panose="020B0503030403020204" pitchFamily="34" charset="0"/>
                        <a:ea typeface="Source Sans Pro" panose="020B0503030403020204" pitchFamily="34" charset="0"/>
                      </a:endParaRPr>
                    </a:p>
                  </a:txBody>
                  <a:tcPr>
                    <a:solidFill>
                      <a:srgbClr val="00B050"/>
                    </a:solidFill>
                  </a:tcPr>
                </a:tc>
                <a:tc>
                  <a:txBody>
                    <a:bodyPr/>
                    <a:lstStyle/>
                    <a:p>
                      <a:pPr algn="ctr"/>
                      <a:r>
                        <a:rPr lang="de-DE" sz="1600" dirty="0">
                          <a:latin typeface="Source Sans Pro" panose="020B0503030403020204" pitchFamily="34" charset="0"/>
                          <a:ea typeface="Source Sans Pro" panose="020B0503030403020204" pitchFamily="34" charset="0"/>
                        </a:rPr>
                        <a:t>Raum</a:t>
                      </a:r>
                    </a:p>
                  </a:txBody>
                  <a:tcPr>
                    <a:solidFill>
                      <a:srgbClr val="00B050"/>
                    </a:solidFill>
                  </a:tcPr>
                </a:tc>
                <a:extLst>
                  <a:ext uri="{0D108BD9-81ED-4DB2-BD59-A6C34878D82A}">
                    <a16:rowId xmlns:a16="http://schemas.microsoft.com/office/drawing/2014/main" val="1694136058"/>
                  </a:ext>
                </a:extLst>
              </a:tr>
              <a:tr h="288287">
                <a:tc>
                  <a:txBody>
                    <a:bodyPr/>
                    <a:lstStyle/>
                    <a:p>
                      <a:r>
                        <a:rPr lang="de-DE" sz="1600" dirty="0">
                          <a:latin typeface="Source Sans Pro" panose="020B0503030403020204" pitchFamily="34" charset="0"/>
                          <a:ea typeface="Source Sans Pro" panose="020B0503030403020204" pitchFamily="34" charset="0"/>
                        </a:rPr>
                        <a:t>Bank</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Source Sans Pro" panose="020B0503030403020204" pitchFamily="34" charset="0"/>
                          <a:ea typeface="Source Sans Pro" panose="020B0503030403020204" pitchFamily="34" charset="0"/>
                        </a:rPr>
                        <a:t>Hauptgebäude-109</a:t>
                      </a:r>
                      <a:endParaRPr lang="de-DE" sz="1600" b="1" dirty="0">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2297465263"/>
                  </a:ext>
                </a:extLst>
              </a:tr>
              <a:tr h="288287">
                <a:tc>
                  <a:txBody>
                    <a:bodyPr/>
                    <a:lstStyle/>
                    <a:p>
                      <a:r>
                        <a:rPr lang="de-DE" sz="1600" dirty="0">
                          <a:latin typeface="Source Sans Pro" panose="020B0503030403020204" pitchFamily="34" charset="0"/>
                          <a:ea typeface="Source Sans Pro" panose="020B0503030403020204" pitchFamily="34" charset="0"/>
                        </a:rPr>
                        <a:t>BWL Baubetriebsmanagement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Source Sans Pro" panose="020B0503030403020204" pitchFamily="34" charset="0"/>
                          <a:ea typeface="Source Sans Pro" panose="020B0503030403020204" pitchFamily="34" charset="0"/>
                        </a:rPr>
                        <a:t>Hauptgebäude-203</a:t>
                      </a:r>
                      <a:endParaRPr lang="de-DE" sz="1600" b="1" dirty="0">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464008463"/>
                  </a:ext>
                </a:extLst>
              </a:tr>
              <a:tr h="288287">
                <a:tc>
                  <a:txBody>
                    <a:bodyPr/>
                    <a:lstStyle/>
                    <a:p>
                      <a:r>
                        <a:rPr lang="de-DE" sz="1600" dirty="0">
                          <a:latin typeface="Source Sans Pro" panose="020B0503030403020204" pitchFamily="34" charset="0"/>
                          <a:ea typeface="Source Sans Pro" panose="020B0503030403020204" pitchFamily="34" charset="0"/>
                        </a:rPr>
                        <a:t>BWL Mittelstandsmanagement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Source Sans Pro" panose="020B0503030403020204" pitchFamily="34" charset="0"/>
                          <a:ea typeface="Source Sans Pro" panose="020B0503030403020204" pitchFamily="34" charset="0"/>
                        </a:rPr>
                        <a:t>Hauptgebäude-203</a:t>
                      </a:r>
                      <a:endParaRPr lang="de-DE" sz="1600" b="1" dirty="0">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2255455857"/>
                  </a:ext>
                </a:extLst>
              </a:tr>
              <a:tr h="288287">
                <a:tc>
                  <a:txBody>
                    <a:bodyPr/>
                    <a:lstStyle/>
                    <a:p>
                      <a:r>
                        <a:rPr lang="de-DE" sz="1600" dirty="0">
                          <a:latin typeface="Source Sans Pro" panose="020B0503030403020204" pitchFamily="34" charset="0"/>
                          <a:ea typeface="Source Sans Pro" panose="020B0503030403020204" pitchFamily="34" charset="0"/>
                        </a:rPr>
                        <a:t>Verkehrsbetriebswirtschaft und Logistik</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Source Sans Pro" panose="020B0503030403020204" pitchFamily="34" charset="0"/>
                          <a:ea typeface="Source Sans Pro" panose="020B0503030403020204" pitchFamily="34" charset="0"/>
                        </a:rPr>
                        <a:t>Labor - 214</a:t>
                      </a:r>
                    </a:p>
                  </a:txBody>
                  <a:tcPr>
                    <a:noFill/>
                  </a:tcPr>
                </a:tc>
                <a:extLst>
                  <a:ext uri="{0D108BD9-81ED-4DB2-BD59-A6C34878D82A}">
                    <a16:rowId xmlns:a16="http://schemas.microsoft.com/office/drawing/2014/main" val="2286917837"/>
                  </a:ext>
                </a:extLst>
              </a:tr>
              <a:tr h="288287">
                <a:tc>
                  <a:txBody>
                    <a:bodyPr/>
                    <a:lstStyle/>
                    <a:p>
                      <a:r>
                        <a:rPr lang="de-DE" sz="1600" dirty="0">
                          <a:latin typeface="Source Sans Pro" panose="020B0503030403020204" pitchFamily="34" charset="0"/>
                          <a:ea typeface="Source Sans Pro" panose="020B0503030403020204" pitchFamily="34" charset="0"/>
                        </a:rPr>
                        <a:t>Wirtschaftsinformatik</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tx1"/>
                          </a:solidFill>
                          <a:latin typeface="Source Sans Pro" panose="020B0503030403020204" pitchFamily="34" charset="0"/>
                          <a:ea typeface="Source Sans Pro" panose="020B0503030403020204" pitchFamily="34" charset="0"/>
                        </a:rPr>
                        <a:t>Hauptgebäude-19</a:t>
                      </a:r>
                    </a:p>
                  </a:txBody>
                  <a:tcPr>
                    <a:noFill/>
                  </a:tcPr>
                </a:tc>
                <a:extLst>
                  <a:ext uri="{0D108BD9-81ED-4DB2-BD59-A6C34878D82A}">
                    <a16:rowId xmlns:a16="http://schemas.microsoft.com/office/drawing/2014/main" val="3232942045"/>
                  </a:ext>
                </a:extLst>
              </a:tr>
            </a:tbl>
          </a:graphicData>
        </a:graphic>
      </p:graphicFrame>
    </p:spTree>
    <p:extLst>
      <p:ext uri="{BB962C8B-B14F-4D97-AF65-F5344CB8AC3E}">
        <p14:creationId xmlns:p14="http://schemas.microsoft.com/office/powerpoint/2010/main" val="1154396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C123A06-27D9-4B54-98FB-73B789B5CB06}"/>
              </a:ext>
            </a:extLst>
          </p:cNvPr>
          <p:cNvSpPr txBox="1"/>
          <p:nvPr/>
        </p:nvSpPr>
        <p:spPr>
          <a:xfrm>
            <a:off x="851346" y="1655070"/>
            <a:ext cx="10281920" cy="2800767"/>
          </a:xfrm>
          <a:prstGeom prst="rect">
            <a:avLst/>
          </a:prstGeom>
          <a:noFill/>
        </p:spPr>
        <p:txBody>
          <a:bodyPr wrap="square">
            <a:spAutoFit/>
          </a:bodyPr>
          <a:lstStyle/>
          <a:p>
            <a:pPr algn="ctr"/>
            <a:r>
              <a:rPr lang="de-DE" sz="4400" b="1" dirty="0">
                <a:solidFill>
                  <a:srgbClr val="0E4A7D"/>
                </a:solidFill>
                <a:latin typeface="Source Sans Pro" panose="020B0503030403020204" pitchFamily="34" charset="0"/>
                <a:ea typeface="Source Sans Pro" panose="020B0503030403020204" pitchFamily="34" charset="0"/>
              </a:rPr>
              <a:t>Bitte nutzen Sie ihr aktives Wahlrecht </a:t>
            </a:r>
          </a:p>
          <a:p>
            <a:pPr algn="ctr"/>
            <a:r>
              <a:rPr lang="de-DE" sz="4400" b="1" dirty="0">
                <a:solidFill>
                  <a:srgbClr val="0E4A7D"/>
                </a:solidFill>
                <a:latin typeface="Source Sans Pro" panose="020B0503030403020204" pitchFamily="34" charset="0"/>
                <a:ea typeface="Source Sans Pro" panose="020B0503030403020204" pitchFamily="34" charset="0"/>
              </a:rPr>
              <a:t>als Dualer Praxispartner durch ihre       An-/ Nachmeldung als                       wahlberechtigter Praxispartner. </a:t>
            </a:r>
            <a:endParaRPr lang="de-DE" dirty="0">
              <a:solidFill>
                <a:srgbClr val="0E4A7D"/>
              </a:solidFill>
            </a:endParaRPr>
          </a:p>
        </p:txBody>
      </p:sp>
    </p:spTree>
    <p:extLst>
      <p:ext uri="{BB962C8B-B14F-4D97-AF65-F5344CB8AC3E}">
        <p14:creationId xmlns:p14="http://schemas.microsoft.com/office/powerpoint/2010/main" val="218707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11" descr="Ein Bild, das Blau, Electric Blue (Farbe), Azurblau, Majorelle Blue enthält.&#10;&#10;Automatisch generierte Beschreibung">
            <a:extLst>
              <a:ext uri="{FF2B5EF4-FFF2-40B4-BE49-F238E27FC236}">
                <a16:creationId xmlns:a16="http://schemas.microsoft.com/office/drawing/2014/main" id="{7D34DFAF-134F-4E86-B8FC-9ED722B07C25}"/>
              </a:ext>
            </a:extLst>
          </p:cNvPr>
          <p:cNvPicPr>
            <a:picLocks noChangeAspect="1"/>
          </p:cNvPicPr>
          <p:nvPr/>
        </p:nvPicPr>
        <p:blipFill>
          <a:blip r:embed="rId2"/>
          <a:srcRect t="12570" b="12570"/>
          <a:stretch>
            <a:fillRect/>
          </a:stretch>
        </p:blipFill>
        <p:spPr>
          <a:xfrm>
            <a:off x="0" y="942972"/>
            <a:ext cx="11737181" cy="4085126"/>
          </a:xfrm>
          <a:prstGeom prst="rect">
            <a:avLst/>
          </a:prstGeom>
        </p:spPr>
      </p:pic>
      <p:sp>
        <p:nvSpPr>
          <p:cNvPr id="7" name="Textfeld 14">
            <a:extLst>
              <a:ext uri="{FF2B5EF4-FFF2-40B4-BE49-F238E27FC236}">
                <a16:creationId xmlns:a16="http://schemas.microsoft.com/office/drawing/2014/main" id="{964A2030-CBE5-454E-9E8E-D4A7E1A2A048}"/>
              </a:ext>
            </a:extLst>
          </p:cNvPr>
          <p:cNvSpPr txBox="1"/>
          <p:nvPr/>
        </p:nvSpPr>
        <p:spPr>
          <a:xfrm>
            <a:off x="105557" y="1212273"/>
            <a:ext cx="7088292" cy="3447098"/>
          </a:xfrm>
          <a:prstGeom prst="rect">
            <a:avLst/>
          </a:prstGeom>
          <a:noFill/>
        </p:spPr>
        <p:txBody>
          <a:bodyPr wrap="square">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r>
              <a:rPr lang="de-DE" sz="2400" b="1" dirty="0">
                <a:solidFill>
                  <a:srgbClr val="FFFFFF"/>
                </a:solidFill>
                <a:latin typeface="Source Sans Pro" panose="020B0503030403020204" pitchFamily="34" charset="0"/>
              </a:rPr>
              <a:t>Das Duale Prinzip: </a:t>
            </a:r>
            <a:br>
              <a:rPr lang="de-DE" sz="2400" b="1" dirty="0">
                <a:solidFill>
                  <a:srgbClr val="FFFFFF"/>
                </a:solidFill>
                <a:latin typeface="Source Sans Pro" panose="020B0503030403020204" pitchFamily="34" charset="0"/>
              </a:rPr>
            </a:br>
            <a:r>
              <a:rPr lang="de-DE" sz="1600" dirty="0">
                <a:solidFill>
                  <a:srgbClr val="FFFFFF"/>
                </a:solidFill>
                <a:latin typeface="Source Sans Pro" panose="020B0503030403020204" pitchFamily="34" charset="0"/>
              </a:rPr>
              <a:t>Auch an der DHSN kooperieren Wissenschaft und Wirtschaft </a:t>
            </a:r>
            <a:br>
              <a:rPr lang="de-DE" sz="1600" dirty="0">
                <a:solidFill>
                  <a:srgbClr val="FFFFFF"/>
                </a:solidFill>
                <a:latin typeface="Source Sans Pro" panose="020B0503030403020204" pitchFamily="34" charset="0"/>
              </a:rPr>
            </a:br>
            <a:r>
              <a:rPr lang="de-DE" sz="1600" dirty="0">
                <a:solidFill>
                  <a:srgbClr val="FFFFFF"/>
                </a:solidFill>
                <a:latin typeface="Source Sans Pro" panose="020B0503030403020204" pitchFamily="34" charset="0"/>
              </a:rPr>
              <a:t>in abgestimmten Theorie-Praxis-Phasen für eine anspruchsvolle</a:t>
            </a:r>
            <a:br>
              <a:rPr lang="de-DE" sz="1600" dirty="0">
                <a:solidFill>
                  <a:srgbClr val="FFFFFF"/>
                </a:solidFill>
                <a:latin typeface="Source Sans Pro" panose="020B0503030403020204" pitchFamily="34" charset="0"/>
              </a:rPr>
            </a:br>
            <a:r>
              <a:rPr lang="de-DE" sz="1600" dirty="0">
                <a:solidFill>
                  <a:srgbClr val="FFFFFF"/>
                </a:solidFill>
                <a:latin typeface="Source Sans Pro" panose="020B0503030403020204" pitchFamily="34" charset="0"/>
              </a:rPr>
              <a:t>akademische und zugleich praxisorientierte Qualifizierung.</a:t>
            </a:r>
          </a:p>
          <a:p>
            <a:pPr lvl="1"/>
            <a:endParaRPr lang="de-DE" sz="1600" dirty="0">
              <a:solidFill>
                <a:srgbClr val="333333"/>
              </a:solidFill>
              <a:latin typeface="Source Sans Pro" panose="020B0503030403020204" pitchFamily="34" charset="0"/>
            </a:endParaRPr>
          </a:p>
          <a:p>
            <a:pPr lvl="1"/>
            <a:r>
              <a:rPr lang="de-DE" sz="2400" b="1" dirty="0">
                <a:solidFill>
                  <a:srgbClr val="FFFFFF"/>
                </a:solidFill>
                <a:latin typeface="Source Sans Pro" panose="020B0503030403020204" pitchFamily="34" charset="0"/>
              </a:rPr>
              <a:t>Studium mit Gehalt:</a:t>
            </a:r>
            <a:br>
              <a:rPr lang="de-DE" sz="2400" b="1" dirty="0">
                <a:solidFill>
                  <a:srgbClr val="FFFFFF"/>
                </a:solidFill>
                <a:latin typeface="Source Sans Pro" panose="020B0503030403020204" pitchFamily="34" charset="0"/>
              </a:rPr>
            </a:br>
            <a:r>
              <a:rPr lang="de-DE" sz="1600" dirty="0">
                <a:solidFill>
                  <a:srgbClr val="FFFFFF"/>
                </a:solidFill>
                <a:latin typeface="Source Sans Pro" panose="020B0503030403020204" pitchFamily="34" charset="0"/>
              </a:rPr>
              <a:t>Auch an der DHSN studiert man ohne Studiengebühr, dafür mit </a:t>
            </a:r>
            <a:br>
              <a:rPr lang="de-DE" sz="1600" dirty="0">
                <a:solidFill>
                  <a:srgbClr val="FFFFFF"/>
                </a:solidFill>
                <a:latin typeface="Source Sans Pro" panose="020B0503030403020204" pitchFamily="34" charset="0"/>
              </a:rPr>
            </a:br>
            <a:r>
              <a:rPr lang="de-DE" sz="1600" dirty="0">
                <a:solidFill>
                  <a:srgbClr val="FFFFFF"/>
                </a:solidFill>
                <a:latin typeface="Source Sans Pro" panose="020B0503030403020204" pitchFamily="34" charset="0"/>
              </a:rPr>
              <a:t>monatlicher Studienvergütung vom Dualen Praxispartner.</a:t>
            </a:r>
            <a:br>
              <a:rPr lang="de-DE" sz="1600" dirty="0">
                <a:solidFill>
                  <a:srgbClr val="FFFFFF"/>
                </a:solidFill>
                <a:latin typeface="Source Sans Pro" panose="020B0503030403020204" pitchFamily="34" charset="0"/>
              </a:rPr>
            </a:br>
            <a:endParaRPr lang="de-DE" dirty="0">
              <a:solidFill>
                <a:srgbClr val="333333"/>
              </a:solidFill>
              <a:latin typeface="Source Sans Pro" panose="020B0503030403020204" pitchFamily="34" charset="0"/>
            </a:endParaRPr>
          </a:p>
          <a:p>
            <a:pPr lvl="1"/>
            <a:r>
              <a:rPr lang="de-DE" sz="2400" b="1" dirty="0">
                <a:solidFill>
                  <a:srgbClr val="FFFFFF"/>
                </a:solidFill>
                <a:latin typeface="Source Sans Pro" panose="020B0503030403020204" pitchFamily="34" charset="0"/>
              </a:rPr>
              <a:t>Regelstudienzeit:</a:t>
            </a:r>
            <a:br>
              <a:rPr lang="de-DE" sz="2400" b="1" dirty="0">
                <a:solidFill>
                  <a:srgbClr val="FFFFFF"/>
                </a:solidFill>
                <a:latin typeface="Source Sans Pro" panose="020B0503030403020204" pitchFamily="34" charset="0"/>
              </a:rPr>
            </a:br>
            <a:r>
              <a:rPr lang="de-DE" sz="1600" dirty="0">
                <a:solidFill>
                  <a:srgbClr val="FFFFFF"/>
                </a:solidFill>
                <a:latin typeface="Source Sans Pro" panose="020B0503030403020204" pitchFamily="34" charset="0"/>
              </a:rPr>
              <a:t>Auch an der DHSN bleiben die bewährten Pflichten zur Teilnahme </a:t>
            </a:r>
            <a:br>
              <a:rPr lang="de-DE" sz="1600" dirty="0">
                <a:solidFill>
                  <a:srgbClr val="FFFFFF"/>
                </a:solidFill>
                <a:latin typeface="Source Sans Pro" panose="020B0503030403020204" pitchFamily="34" charset="0"/>
              </a:rPr>
            </a:br>
            <a:r>
              <a:rPr lang="de-DE" sz="1600" dirty="0">
                <a:solidFill>
                  <a:srgbClr val="FFFFFF"/>
                </a:solidFill>
                <a:latin typeface="Source Sans Pro" panose="020B0503030403020204" pitchFamily="34" charset="0"/>
              </a:rPr>
              <a:t>an Lehrveranstaltungen und Prüfungen zwecks Einhaltung der 6 Semester.</a:t>
            </a:r>
            <a:endParaRPr lang="de-DE" sz="1500" dirty="0">
              <a:solidFill>
                <a:srgbClr val="FFFFFF"/>
              </a:solidFill>
              <a:latin typeface="Source Sans Pro" panose="020B0503030403020204" pitchFamily="34" charset="0"/>
            </a:endParaRPr>
          </a:p>
        </p:txBody>
      </p:sp>
      <p:sp>
        <p:nvSpPr>
          <p:cNvPr id="8" name="Textfeld 7">
            <a:extLst>
              <a:ext uri="{FF2B5EF4-FFF2-40B4-BE49-F238E27FC236}">
                <a16:creationId xmlns:a16="http://schemas.microsoft.com/office/drawing/2014/main" id="{B510B958-1AFC-4CEB-951C-9313A799084A}"/>
              </a:ext>
            </a:extLst>
          </p:cNvPr>
          <p:cNvSpPr txBox="1"/>
          <p:nvPr/>
        </p:nvSpPr>
        <p:spPr>
          <a:xfrm>
            <a:off x="8757745" y="2087363"/>
            <a:ext cx="2459969" cy="1938992"/>
          </a:xfrm>
          <a:prstGeom prst="rect">
            <a:avLst/>
          </a:prstGeom>
          <a:noFill/>
        </p:spPr>
        <p:txBody>
          <a:bodyPr wrap="square">
            <a:spAutoFit/>
          </a:bodyPr>
          <a:lstStyle/>
          <a:p>
            <a:pPr algn="ctr"/>
            <a:r>
              <a:rPr lang="de-DE" sz="6000" b="1" dirty="0">
                <a:solidFill>
                  <a:schemeClr val="bg1"/>
                </a:solidFill>
                <a:latin typeface="Source Sans Pro" panose="020B0503030403020204" pitchFamily="34" charset="0"/>
                <a:ea typeface="Source Sans Pro" panose="020B0503030403020204" pitchFamily="34" charset="0"/>
              </a:rPr>
              <a:t>Gutes</a:t>
            </a:r>
          </a:p>
          <a:p>
            <a:pPr algn="ctr"/>
            <a:r>
              <a:rPr lang="de-DE" sz="6000" b="1" dirty="0">
                <a:solidFill>
                  <a:schemeClr val="bg1"/>
                </a:solidFill>
                <a:latin typeface="Source Sans Pro" panose="020B0503030403020204" pitchFamily="34" charset="0"/>
                <a:ea typeface="Source Sans Pro" panose="020B0503030403020204" pitchFamily="34" charset="0"/>
              </a:rPr>
              <a:t>bleibt!</a:t>
            </a:r>
            <a:r>
              <a:rPr lang="de-DE" sz="400" dirty="0"/>
              <a:t> </a:t>
            </a:r>
            <a:endParaRPr lang="de-DE" sz="1100" dirty="0"/>
          </a:p>
        </p:txBody>
      </p:sp>
      <p:pic>
        <p:nvPicPr>
          <p:cNvPr id="9" name="Grafik 8" descr="Arbeiten von zu Hause Schreibtisch Silhouette">
            <a:extLst>
              <a:ext uri="{FF2B5EF4-FFF2-40B4-BE49-F238E27FC236}">
                <a16:creationId xmlns:a16="http://schemas.microsoft.com/office/drawing/2014/main" id="{7248B843-6215-4F0A-B84A-6551E7A092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9405" y="1417820"/>
            <a:ext cx="914400" cy="914400"/>
          </a:xfrm>
          <a:prstGeom prst="rect">
            <a:avLst/>
          </a:prstGeom>
        </p:spPr>
      </p:pic>
      <p:pic>
        <p:nvPicPr>
          <p:cNvPr id="13" name="Grafik 12" descr="Geld Silhouette">
            <a:extLst>
              <a:ext uri="{FF2B5EF4-FFF2-40B4-BE49-F238E27FC236}">
                <a16:creationId xmlns:a16="http://schemas.microsoft.com/office/drawing/2014/main" id="{45469F65-4029-4E6C-8381-EFAC593C0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3878" y="2599659"/>
            <a:ext cx="914400" cy="914400"/>
          </a:xfrm>
          <a:prstGeom prst="rect">
            <a:avLst/>
          </a:prstGeom>
        </p:spPr>
      </p:pic>
      <p:pic>
        <p:nvPicPr>
          <p:cNvPr id="15" name="Grafik 14" descr="Sanduhr 60% Silhouette">
            <a:extLst>
              <a:ext uri="{FF2B5EF4-FFF2-40B4-BE49-F238E27FC236}">
                <a16:creationId xmlns:a16="http://schemas.microsoft.com/office/drawing/2014/main" id="{CC9DAD44-AF3D-48E7-8B24-5CE1A8D5A7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3878" y="3862409"/>
            <a:ext cx="914400" cy="914400"/>
          </a:xfrm>
          <a:prstGeom prst="rect">
            <a:avLst/>
          </a:prstGeom>
        </p:spPr>
      </p:pic>
    </p:spTree>
    <p:extLst>
      <p:ext uri="{BB962C8B-B14F-4D97-AF65-F5344CB8AC3E}">
        <p14:creationId xmlns:p14="http://schemas.microsoft.com/office/powerpoint/2010/main" val="86500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11" descr="Ein Bild, das Blau, Electric Blue (Farbe), Azurblau, Majorelle Blue enthält.&#10;&#10;Automatisch generierte Beschreibung">
            <a:extLst>
              <a:ext uri="{FF2B5EF4-FFF2-40B4-BE49-F238E27FC236}">
                <a16:creationId xmlns:a16="http://schemas.microsoft.com/office/drawing/2014/main" id="{7D34DFAF-134F-4E86-B8FC-9ED722B07C25}"/>
              </a:ext>
            </a:extLst>
          </p:cNvPr>
          <p:cNvPicPr>
            <a:picLocks noChangeAspect="1"/>
          </p:cNvPicPr>
          <p:nvPr/>
        </p:nvPicPr>
        <p:blipFill>
          <a:blip r:embed="rId2"/>
          <a:srcRect t="12570" b="12570"/>
          <a:stretch>
            <a:fillRect/>
          </a:stretch>
        </p:blipFill>
        <p:spPr>
          <a:xfrm>
            <a:off x="0" y="942972"/>
            <a:ext cx="11737181" cy="4085126"/>
          </a:xfrm>
          <a:prstGeom prst="rect">
            <a:avLst/>
          </a:prstGeom>
        </p:spPr>
      </p:pic>
      <p:sp>
        <p:nvSpPr>
          <p:cNvPr id="10" name="Textfeld 9">
            <a:extLst>
              <a:ext uri="{FF2B5EF4-FFF2-40B4-BE49-F238E27FC236}">
                <a16:creationId xmlns:a16="http://schemas.microsoft.com/office/drawing/2014/main" id="{24D40A4C-109A-421E-88E2-ECD6E4058947}"/>
              </a:ext>
            </a:extLst>
          </p:cNvPr>
          <p:cNvSpPr txBox="1"/>
          <p:nvPr/>
        </p:nvSpPr>
        <p:spPr>
          <a:xfrm>
            <a:off x="434922" y="1046748"/>
            <a:ext cx="6844559" cy="4385816"/>
          </a:xfrm>
          <a:prstGeom prst="rect">
            <a:avLst/>
          </a:prstGeom>
          <a:noFill/>
        </p:spPr>
        <p:txBody>
          <a:bodyPr wrap="square">
            <a:spAutoFit/>
          </a:bodyPr>
          <a:lstStyle/>
          <a:p>
            <a:r>
              <a:rPr lang="de-DE" sz="2400" b="1" dirty="0">
                <a:solidFill>
                  <a:schemeClr val="bg1"/>
                </a:solidFill>
                <a:latin typeface="Source Sans Pro" panose="020B0503030403020204" pitchFamily="34" charset="0"/>
                <a:ea typeface="Source Sans Pro" panose="020B0503030403020204" pitchFamily="34" charset="0"/>
              </a:rPr>
              <a:t>Akademischer Grad</a:t>
            </a:r>
            <a:br>
              <a:rPr lang="de-DE" sz="1400" dirty="0">
                <a:solidFill>
                  <a:schemeClr val="bg1"/>
                </a:solidFill>
                <a:latin typeface="Source Sans Pro" panose="020B0503030403020204" pitchFamily="34" charset="0"/>
                <a:ea typeface="Source Sans Pro" panose="020B0503030403020204" pitchFamily="34" charset="0"/>
              </a:rPr>
            </a:br>
            <a:r>
              <a:rPr lang="de-DE" sz="1600" dirty="0">
                <a:solidFill>
                  <a:schemeClr val="bg1"/>
                </a:solidFill>
                <a:latin typeface="Source Sans Pro" panose="020B0503030403020204" pitchFamily="34" charset="0"/>
                <a:ea typeface="Source Sans Pro" panose="020B0503030403020204" pitchFamily="34" charset="0"/>
              </a:rPr>
              <a:t>Die Abschlüsse der DHSN werden als akademischer Grad verliehen</a:t>
            </a:r>
          </a:p>
          <a:p>
            <a:r>
              <a:rPr lang="de-DE" sz="1600" dirty="0">
                <a:solidFill>
                  <a:schemeClr val="bg1"/>
                </a:solidFill>
                <a:latin typeface="Source Sans Pro" panose="020B0503030403020204" pitchFamily="34" charset="0"/>
                <a:ea typeface="Source Sans Pro" panose="020B0503030403020204" pitchFamily="34" charset="0"/>
              </a:rPr>
              <a:t>und sind damit international vergleichbar und anerkannt.</a:t>
            </a:r>
          </a:p>
          <a:p>
            <a:endParaRPr lang="de-DE" sz="700" dirty="0">
              <a:solidFill>
                <a:schemeClr val="bg1"/>
              </a:solidFill>
              <a:latin typeface="Source Sans Pro" panose="020B0503030403020204" pitchFamily="34" charset="0"/>
              <a:ea typeface="Source Sans Pro" panose="020B0503030403020204" pitchFamily="34" charset="0"/>
            </a:endParaRPr>
          </a:p>
          <a:p>
            <a:pPr algn="just"/>
            <a:r>
              <a:rPr lang="de-DE" sz="2400" b="1"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Studium auch ohne Abitur</a:t>
            </a:r>
          </a:p>
          <a:p>
            <a:r>
              <a:rPr lang="de-DE" sz="16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NEU! Hochschulzugang mit einer mindestens dreijährigen Berufsausbildung </a:t>
            </a:r>
            <a:br>
              <a:rPr lang="de-DE" sz="16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br>
            <a:r>
              <a:rPr lang="de-DE" sz="1600" dirty="0">
                <a:solidFill>
                  <a:srgbClr val="FFFFFF"/>
                </a:solidFill>
                <a:latin typeface="Source Sans Pro" panose="020B0503030403020204" pitchFamily="34" charset="0"/>
                <a:ea typeface="Source Sans Pro" panose="020B0503030403020204" pitchFamily="34" charset="0"/>
                <a:cs typeface="Times New Roman" panose="02020603050405020304" pitchFamily="18" charset="0"/>
              </a:rPr>
              <a:t>ohne Zugangsprüfung in einem einschlägigen Studiengang</a:t>
            </a:r>
          </a:p>
          <a:p>
            <a:endParaRPr lang="de-DE" sz="1000" b="1"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endParaRPr>
          </a:p>
          <a:p>
            <a:r>
              <a:rPr lang="de-DE" sz="2400" b="1"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t>Duale Masterstudiengänge</a:t>
            </a:r>
            <a:br>
              <a:rPr lang="de-DE" sz="14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br>
            <a:r>
              <a:rPr lang="de-DE" sz="1600" dirty="0">
                <a:solidFill>
                  <a:srgbClr val="FFFFFF"/>
                </a:solidFill>
                <a:latin typeface="Source Sans Pro" panose="020B0503030403020204" pitchFamily="34" charset="0"/>
                <a:cs typeface="Times New Roman" panose="02020603050405020304" pitchFamily="18" charset="0"/>
              </a:rPr>
              <a:t>Die DHSN erweitert zukünftig ihr Studienangebot. </a:t>
            </a:r>
            <a:r>
              <a:rPr lang="de-DE" sz="16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t> </a:t>
            </a:r>
            <a:br>
              <a:rPr lang="de-DE" sz="16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br>
            <a:r>
              <a:rPr lang="de-DE" sz="16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t>Der Master führt </a:t>
            </a:r>
            <a:r>
              <a:rPr lang="de-DE" sz="1600" dirty="0">
                <a:solidFill>
                  <a:srgbClr val="FFFFFF"/>
                </a:solidFill>
                <a:latin typeface="Source Sans Pro" panose="020B0503030403020204" pitchFamily="34" charset="0"/>
                <a:cs typeface="Times New Roman" panose="02020603050405020304" pitchFamily="18" charset="0"/>
              </a:rPr>
              <a:t>in die nächste akademische Qualifizierungsstufe. </a:t>
            </a:r>
          </a:p>
          <a:p>
            <a:endParaRPr lang="de-DE" sz="10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endParaRPr>
          </a:p>
          <a:p>
            <a:r>
              <a:rPr lang="de-DE" sz="2400" b="1"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t>Kooperativer Forschungsauftrag</a:t>
            </a:r>
            <a:br>
              <a:rPr lang="de-DE" sz="14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br>
            <a:r>
              <a:rPr lang="de-DE" sz="16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t>Die DHSN erhält den Auftrag für deutlich mehr Forschungsarbeit</a:t>
            </a:r>
            <a:br>
              <a:rPr lang="de-DE" sz="16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br>
            <a:r>
              <a:rPr lang="de-DE" sz="16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rPr>
              <a:t>für einen umfassenden Technologie- und Wissenstransfer in die Wirtschaft.</a:t>
            </a:r>
            <a:endParaRPr lang="de-DE" sz="1600" dirty="0">
              <a:solidFill>
                <a:srgbClr val="FFFFFF"/>
              </a:solidFill>
              <a:latin typeface="Source Sans Pro" panose="020B0503030403020204" pitchFamily="34" charset="0"/>
              <a:cs typeface="Times New Roman" panose="02020603050405020304" pitchFamily="18" charset="0"/>
            </a:endParaRPr>
          </a:p>
          <a:p>
            <a:endParaRPr lang="de-DE" sz="1400" dirty="0">
              <a:solidFill>
                <a:srgbClr val="FFFFFF"/>
              </a:solidFill>
              <a:latin typeface="Source Sans Pro" panose="020B0503030403020204" pitchFamily="34" charset="0"/>
              <a:ea typeface="Calibri" panose="020F0502020204030204" pitchFamily="34" charset="0"/>
              <a:cs typeface="Times New Roman" panose="02020603050405020304" pitchFamily="18" charset="0"/>
            </a:endParaRPr>
          </a:p>
          <a:p>
            <a:r>
              <a:rPr lang="de-DE" sz="1400" dirty="0">
                <a:solidFill>
                  <a:schemeClr val="bg1"/>
                </a:solidFill>
                <a:latin typeface="Source Sans Pro" panose="020B0503030403020204" pitchFamily="34" charset="0"/>
                <a:ea typeface="Source Sans Pro" panose="020B0503030403020204" pitchFamily="34" charset="0"/>
              </a:rPr>
              <a:t> </a:t>
            </a:r>
          </a:p>
        </p:txBody>
      </p:sp>
      <p:pic>
        <p:nvPicPr>
          <p:cNvPr id="14" name="Grafik 13" descr="Abschlusshut Silhouette">
            <a:extLst>
              <a:ext uri="{FF2B5EF4-FFF2-40B4-BE49-F238E27FC236}">
                <a16:creationId xmlns:a16="http://schemas.microsoft.com/office/drawing/2014/main" id="{BF13D744-23E9-4C8C-AA77-B80EDD2723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940" y="1301911"/>
            <a:ext cx="1087423" cy="1087423"/>
          </a:xfrm>
          <a:prstGeom prst="rect">
            <a:avLst/>
          </a:prstGeom>
        </p:spPr>
      </p:pic>
      <p:pic>
        <p:nvPicPr>
          <p:cNvPr id="16" name="Grafik 15" descr="Diplomrolle Silhouette">
            <a:extLst>
              <a:ext uri="{FF2B5EF4-FFF2-40B4-BE49-F238E27FC236}">
                <a16:creationId xmlns:a16="http://schemas.microsoft.com/office/drawing/2014/main" id="{8EFFC115-7046-4679-AC19-E8CEF885AE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7765" y="2449765"/>
            <a:ext cx="1040927" cy="1040927"/>
          </a:xfrm>
          <a:prstGeom prst="rect">
            <a:avLst/>
          </a:prstGeom>
        </p:spPr>
      </p:pic>
      <p:pic>
        <p:nvPicPr>
          <p:cNvPr id="17" name="Grafik 16" descr="Mikroskop Silhouette">
            <a:extLst>
              <a:ext uri="{FF2B5EF4-FFF2-40B4-BE49-F238E27FC236}">
                <a16:creationId xmlns:a16="http://schemas.microsoft.com/office/drawing/2014/main" id="{36A451C0-1A66-4C3F-9424-5144D4FB0D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6303" y="3648325"/>
            <a:ext cx="964439" cy="964439"/>
          </a:xfrm>
          <a:prstGeom prst="rect">
            <a:avLst/>
          </a:prstGeom>
        </p:spPr>
      </p:pic>
      <p:sp>
        <p:nvSpPr>
          <p:cNvPr id="18" name="Textfeld 17">
            <a:extLst>
              <a:ext uri="{FF2B5EF4-FFF2-40B4-BE49-F238E27FC236}">
                <a16:creationId xmlns:a16="http://schemas.microsoft.com/office/drawing/2014/main" id="{8F007568-D32D-401B-9FD5-7DC01A282D81}"/>
              </a:ext>
            </a:extLst>
          </p:cNvPr>
          <p:cNvSpPr txBox="1"/>
          <p:nvPr/>
        </p:nvSpPr>
        <p:spPr>
          <a:xfrm>
            <a:off x="8942682" y="1728547"/>
            <a:ext cx="2320387" cy="1446550"/>
          </a:xfrm>
          <a:prstGeom prst="rect">
            <a:avLst/>
          </a:prstGeom>
          <a:noFill/>
        </p:spPr>
        <p:txBody>
          <a:bodyPr wrap="square">
            <a:spAutoFit/>
          </a:bodyPr>
          <a:lstStyle/>
          <a:p>
            <a:r>
              <a:rPr lang="de-DE" sz="8800" b="1" dirty="0">
                <a:solidFill>
                  <a:schemeClr val="bg1"/>
                </a:solidFill>
                <a:latin typeface="Source Sans Pro" panose="020B0503030403020204" pitchFamily="34" charset="0"/>
                <a:ea typeface="Source Sans Pro" panose="020B0503030403020204" pitchFamily="34" charset="0"/>
              </a:rPr>
              <a:t>NEU</a:t>
            </a:r>
            <a:r>
              <a:rPr lang="de-DE" sz="800" dirty="0"/>
              <a:t> </a:t>
            </a:r>
            <a:endParaRPr lang="de-DE" dirty="0"/>
          </a:p>
        </p:txBody>
      </p:sp>
      <p:sp>
        <p:nvSpPr>
          <p:cNvPr id="19" name="Titel 3">
            <a:extLst>
              <a:ext uri="{FF2B5EF4-FFF2-40B4-BE49-F238E27FC236}">
                <a16:creationId xmlns:a16="http://schemas.microsoft.com/office/drawing/2014/main" id="{22114C3A-B58B-496E-B748-EB44536ACA41}"/>
              </a:ext>
            </a:extLst>
          </p:cNvPr>
          <p:cNvSpPr txBox="1">
            <a:spLocks/>
          </p:cNvSpPr>
          <p:nvPr/>
        </p:nvSpPr>
        <p:spPr>
          <a:xfrm>
            <a:off x="8542298" y="3284221"/>
            <a:ext cx="3144750" cy="1177334"/>
          </a:xfrm>
          <a:prstGeom prst="rect">
            <a:avLst/>
          </a:prstGeom>
        </p:spPr>
        <p:txBody>
          <a:bodyPr>
            <a:normAutofit/>
          </a:bodyPr>
          <a:lstStyle>
            <a:lvl1pPr algn="l" defTabSz="457200" rtl="0" eaLnBrk="1" latinLnBrk="0" hangingPunct="1">
              <a:spcBef>
                <a:spcPct val="0"/>
              </a:spcBef>
              <a:buNone/>
              <a:defRPr sz="4000" b="1" i="0" kern="1200" baseline="0">
                <a:solidFill>
                  <a:schemeClr val="bg1"/>
                </a:solidFill>
                <a:latin typeface="Source Sans Pro"/>
                <a:ea typeface="+mj-ea"/>
                <a:cs typeface="Source Sans Pro"/>
              </a:defRPr>
            </a:lvl1pPr>
          </a:lstStyle>
          <a:p>
            <a:pPr algn="ctr"/>
            <a:r>
              <a:rPr lang="de-DE" sz="3300" dirty="0"/>
              <a:t>ab 01.01.2025</a:t>
            </a:r>
          </a:p>
        </p:txBody>
      </p:sp>
    </p:spTree>
    <p:extLst>
      <p:ext uri="{BB962C8B-B14F-4D97-AF65-F5344CB8AC3E}">
        <p14:creationId xmlns:p14="http://schemas.microsoft.com/office/powerpoint/2010/main" val="176722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3">
            <a:extLst>
              <a:ext uri="{FF2B5EF4-FFF2-40B4-BE49-F238E27FC236}">
                <a16:creationId xmlns:a16="http://schemas.microsoft.com/office/drawing/2014/main" id="{D8A5BA1E-8160-4BBB-B7B5-99A02E895FDE}"/>
              </a:ext>
            </a:extLst>
          </p:cNvPr>
          <p:cNvSpPr>
            <a:spLocks noGrp="1"/>
          </p:cNvSpPr>
          <p:nvPr/>
        </p:nvSpPr>
        <p:spPr>
          <a:xfrm>
            <a:off x="4520480" y="2313308"/>
            <a:ext cx="7617883" cy="2540000"/>
          </a:xfrm>
          <a:prstGeom prst="rect">
            <a:avLst/>
          </a:prstGeom>
          <a:solidFill>
            <a:srgbClr val="0E4A7D"/>
          </a:solidFill>
          <a:ln>
            <a:solidFill>
              <a:srgbClr val="009EE3"/>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2100" b="0" i="0" kern="1200">
                <a:solidFill>
                  <a:srgbClr val="09497D"/>
                </a:solidFill>
                <a:latin typeface="Source Sans Pro Semibold"/>
                <a:ea typeface="+mn-ea"/>
                <a:cs typeface="Source Sans Pro Semibold"/>
              </a:defRPr>
            </a:lvl1pPr>
            <a:lvl2pPr marL="742950" indent="-28575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2pPr>
            <a:lvl3pPr marL="11430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3pPr>
            <a:lvl4pPr marL="16002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4pPr>
            <a:lvl5pPr marL="20574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a:p>
        </p:txBody>
      </p:sp>
      <p:sp>
        <p:nvSpPr>
          <p:cNvPr id="11" name="Titel 9">
            <a:extLst>
              <a:ext uri="{FF2B5EF4-FFF2-40B4-BE49-F238E27FC236}">
                <a16:creationId xmlns:a16="http://schemas.microsoft.com/office/drawing/2014/main" id="{97AC5C35-1532-43AB-94D8-F9E18A39041F}"/>
              </a:ext>
            </a:extLst>
          </p:cNvPr>
          <p:cNvSpPr>
            <a:spLocks noGrp="1"/>
          </p:cNvSpPr>
          <p:nvPr/>
        </p:nvSpPr>
        <p:spPr>
          <a:xfrm>
            <a:off x="4862798" y="2642182"/>
            <a:ext cx="7279485" cy="806402"/>
          </a:xfrm>
          <a:prstGeom prst="rect">
            <a:avLst/>
          </a:prstGeom>
        </p:spPr>
        <p:txBody>
          <a:bodyPr>
            <a:normAutofit/>
          </a:bodyPr>
          <a:lstStyle>
            <a:lvl1pPr algn="l" defTabSz="457200" rtl="0" eaLnBrk="1" latinLnBrk="0" hangingPunct="1">
              <a:spcBef>
                <a:spcPct val="0"/>
              </a:spcBef>
              <a:buNone/>
              <a:defRPr sz="2800" b="1" i="0" kern="1200" baseline="0">
                <a:solidFill>
                  <a:schemeClr val="bg1"/>
                </a:solidFill>
                <a:latin typeface="Source Sans Pro"/>
                <a:ea typeface="+mj-ea"/>
                <a:cs typeface="Source Sans Pro"/>
              </a:defRPr>
            </a:lvl1pPr>
          </a:lstStyle>
          <a:p>
            <a:r>
              <a:rPr lang="de-DE" dirty="0"/>
              <a:t>Aktuelle Immatrikulationszahlen</a:t>
            </a:r>
          </a:p>
        </p:txBody>
      </p:sp>
      <p:sp>
        <p:nvSpPr>
          <p:cNvPr id="13" name="Textplatzhalter 10">
            <a:extLst>
              <a:ext uri="{FF2B5EF4-FFF2-40B4-BE49-F238E27FC236}">
                <a16:creationId xmlns:a16="http://schemas.microsoft.com/office/drawing/2014/main" id="{34593AC1-D2AF-4B70-8B9F-70C8235901D0}"/>
              </a:ext>
            </a:extLst>
          </p:cNvPr>
          <p:cNvSpPr>
            <a:spLocks noGrp="1"/>
          </p:cNvSpPr>
          <p:nvPr/>
        </p:nvSpPr>
        <p:spPr>
          <a:xfrm>
            <a:off x="4862799" y="3200482"/>
            <a:ext cx="7288443" cy="995081"/>
          </a:xfrm>
          <a:prstGeom prst="rect">
            <a:avLst/>
          </a:prstGeom>
        </p:spPr>
        <p:txBody>
          <a:bodyPr vert="horz" lIns="91440" tIns="45720" rIns="91440" bIns="45720" rtlCol="0">
            <a:normAutofit/>
          </a:bodyPr>
          <a:lstStyle>
            <a:lvl1pPr marL="0" indent="0" algn="l" defTabSz="457200" rtl="0" eaLnBrk="1" latinLnBrk="0" hangingPunct="1">
              <a:spcBef>
                <a:spcPts val="0"/>
              </a:spcBef>
              <a:spcAft>
                <a:spcPts val="0"/>
              </a:spcAft>
              <a:buFont typeface="Arial"/>
              <a:buNone/>
              <a:defRPr sz="2000" b="0" i="0" kern="1200" baseline="0">
                <a:solidFill>
                  <a:srgbClr val="009FE3"/>
                </a:solidFill>
                <a:latin typeface="Source Sans Pro Semibold"/>
                <a:ea typeface="+mn-ea"/>
                <a:cs typeface="Source Sans Pro Semibold"/>
              </a:defRPr>
            </a:lvl1pPr>
            <a:lvl2pPr marL="742950" indent="-28575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2pPr>
            <a:lvl3pPr marL="11430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3pPr>
            <a:lvl4pPr marL="16002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4pPr>
            <a:lvl5pPr marL="20574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Prof. Dr. Frauke Deckow </a:t>
            </a:r>
          </a:p>
          <a:p>
            <a:r>
              <a:rPr lang="de-DE" dirty="0"/>
              <a:t>Direktorin Staatliche Studienakademie Glauchau</a:t>
            </a:r>
          </a:p>
        </p:txBody>
      </p:sp>
      <p:sp>
        <p:nvSpPr>
          <p:cNvPr id="15" name="Textplatzhalter 11">
            <a:extLst>
              <a:ext uri="{FF2B5EF4-FFF2-40B4-BE49-F238E27FC236}">
                <a16:creationId xmlns:a16="http://schemas.microsoft.com/office/drawing/2014/main" id="{97D8A461-AA75-43AE-B9E0-B757A54AC5EC}"/>
              </a:ext>
            </a:extLst>
          </p:cNvPr>
          <p:cNvSpPr>
            <a:spLocks noGrp="1"/>
          </p:cNvSpPr>
          <p:nvPr/>
        </p:nvSpPr>
        <p:spPr>
          <a:xfrm>
            <a:off x="4868697" y="3927821"/>
            <a:ext cx="7288444" cy="339603"/>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ts val="0"/>
              </a:spcBef>
              <a:spcAft>
                <a:spcPts val="0"/>
              </a:spcAft>
              <a:buFont typeface="Arial"/>
              <a:buNone/>
              <a:defRPr sz="2000" b="0" i="0" kern="1200" baseline="0">
                <a:solidFill>
                  <a:srgbClr val="009FE3"/>
                </a:solidFill>
                <a:latin typeface="Source Sans Pro Semibold"/>
                <a:ea typeface="+mn-ea"/>
                <a:cs typeface="Source Sans Pro Semibold"/>
              </a:defRPr>
            </a:lvl1pPr>
            <a:lvl2pPr marL="742950" indent="-28575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2pPr>
            <a:lvl3pPr marL="11430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3pPr>
            <a:lvl4pPr marL="16002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4pPr>
            <a:lvl5pPr marL="20574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Praxispartner-Tag: 29.08.2024</a:t>
            </a:r>
          </a:p>
        </p:txBody>
      </p:sp>
    </p:spTree>
    <p:extLst>
      <p:ext uri="{BB962C8B-B14F-4D97-AF65-F5344CB8AC3E}">
        <p14:creationId xmlns:p14="http://schemas.microsoft.com/office/powerpoint/2010/main" val="137429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5">
            <a:extLst>
              <a:ext uri="{FF2B5EF4-FFF2-40B4-BE49-F238E27FC236}">
                <a16:creationId xmlns:a16="http://schemas.microsoft.com/office/drawing/2014/main" id="{A1BC37C0-840A-43CD-B7F5-5DFFB18CAD24}"/>
              </a:ext>
            </a:extLst>
          </p:cNvPr>
          <p:cNvGraphicFramePr>
            <a:graphicFrameLocks noGrp="1"/>
          </p:cNvGraphicFramePr>
          <p:nvPr>
            <p:extLst>
              <p:ext uri="{D42A27DB-BD31-4B8C-83A1-F6EECF244321}">
                <p14:modId xmlns:p14="http://schemas.microsoft.com/office/powerpoint/2010/main" val="3258513187"/>
              </p:ext>
            </p:extLst>
          </p:nvPr>
        </p:nvGraphicFramePr>
        <p:xfrm>
          <a:off x="732086" y="2807135"/>
          <a:ext cx="4813843" cy="3413760"/>
        </p:xfrm>
        <a:graphic>
          <a:graphicData uri="http://schemas.openxmlformats.org/drawingml/2006/table">
            <a:tbl>
              <a:tblPr firstRow="1" bandRow="1">
                <a:tableStyleId>{5C22544A-7EE6-4342-B048-85BDC9FD1C3A}</a:tableStyleId>
              </a:tblPr>
              <a:tblGrid>
                <a:gridCol w="3333105">
                  <a:extLst>
                    <a:ext uri="{9D8B030D-6E8A-4147-A177-3AD203B41FA5}">
                      <a16:colId xmlns:a16="http://schemas.microsoft.com/office/drawing/2014/main" val="3210847482"/>
                    </a:ext>
                  </a:extLst>
                </a:gridCol>
                <a:gridCol w="1480738">
                  <a:extLst>
                    <a:ext uri="{9D8B030D-6E8A-4147-A177-3AD203B41FA5}">
                      <a16:colId xmlns:a16="http://schemas.microsoft.com/office/drawing/2014/main" val="4190981936"/>
                    </a:ext>
                  </a:extLst>
                </a:gridCol>
              </a:tblGrid>
              <a:tr h="288287">
                <a:tc>
                  <a:txBody>
                    <a:bodyPr/>
                    <a:lstStyle/>
                    <a:p>
                      <a:r>
                        <a:rPr lang="de-DE" sz="1600" dirty="0">
                          <a:latin typeface="Source Sans Pro" panose="020B0503030403020204" pitchFamily="34" charset="0"/>
                          <a:ea typeface="Source Sans Pro" panose="020B0503030403020204" pitchFamily="34" charset="0"/>
                        </a:rPr>
                        <a:t>Studiengang</a:t>
                      </a:r>
                    </a:p>
                    <a:p>
                      <a:endParaRPr lang="de-DE" sz="1600" dirty="0">
                        <a:latin typeface="Source Sans Pro" panose="020B0503030403020204" pitchFamily="34" charset="0"/>
                        <a:ea typeface="Source Sans Pro" panose="020B0503030403020204" pitchFamily="34" charset="0"/>
                      </a:endParaRPr>
                    </a:p>
                  </a:txBody>
                  <a:tcPr>
                    <a:solidFill>
                      <a:srgbClr val="002060"/>
                    </a:solidFill>
                  </a:tcPr>
                </a:tc>
                <a:tc>
                  <a:txBody>
                    <a:bodyPr/>
                    <a:lstStyle/>
                    <a:p>
                      <a:pPr algn="ctr"/>
                      <a:r>
                        <a:rPr lang="de-DE" sz="1600" dirty="0">
                          <a:latin typeface="Source Sans Pro" panose="020B0503030403020204" pitchFamily="34" charset="0"/>
                          <a:ea typeface="Source Sans Pro" panose="020B0503030403020204" pitchFamily="34" charset="0"/>
                        </a:rPr>
                        <a:t>Verträge </a:t>
                      </a:r>
                    </a:p>
                  </a:txBody>
                  <a:tcPr>
                    <a:solidFill>
                      <a:srgbClr val="002060"/>
                    </a:solidFill>
                  </a:tcPr>
                </a:tc>
                <a:extLst>
                  <a:ext uri="{0D108BD9-81ED-4DB2-BD59-A6C34878D82A}">
                    <a16:rowId xmlns:a16="http://schemas.microsoft.com/office/drawing/2014/main" val="3990664937"/>
                  </a:ext>
                </a:extLst>
              </a:tr>
              <a:tr h="288287">
                <a:tc>
                  <a:txBody>
                    <a:bodyPr/>
                    <a:lstStyle/>
                    <a:p>
                      <a:r>
                        <a:rPr lang="de-DE" sz="1600" dirty="0">
                          <a:latin typeface="Source Sans Pro" panose="020B0503030403020204" pitchFamily="34" charset="0"/>
                          <a:ea typeface="Source Sans Pro" panose="020B0503030403020204" pitchFamily="34" charset="0"/>
                        </a:rPr>
                        <a:t>Automobil- und Mobilitätsmanagement</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13</a:t>
                      </a:r>
                    </a:p>
                  </a:txBody>
                  <a:tcPr>
                    <a:noFill/>
                  </a:tcPr>
                </a:tc>
                <a:extLst>
                  <a:ext uri="{0D108BD9-81ED-4DB2-BD59-A6C34878D82A}">
                    <a16:rowId xmlns:a16="http://schemas.microsoft.com/office/drawing/2014/main" val="1657465276"/>
                  </a:ext>
                </a:extLst>
              </a:tr>
              <a:tr h="288287">
                <a:tc>
                  <a:txBody>
                    <a:bodyPr/>
                    <a:lstStyle/>
                    <a:p>
                      <a:r>
                        <a:rPr lang="de-DE" sz="1600" dirty="0">
                          <a:latin typeface="Source Sans Pro" panose="020B0503030403020204" pitchFamily="34" charset="0"/>
                          <a:ea typeface="Source Sans Pro" panose="020B0503030403020204" pitchFamily="34" charset="0"/>
                        </a:rPr>
                        <a:t>Bauingenieurwesen</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104</a:t>
                      </a:r>
                    </a:p>
                  </a:txBody>
                  <a:tcPr>
                    <a:noFill/>
                  </a:tcPr>
                </a:tc>
                <a:extLst>
                  <a:ext uri="{0D108BD9-81ED-4DB2-BD59-A6C34878D82A}">
                    <a16:rowId xmlns:a16="http://schemas.microsoft.com/office/drawing/2014/main" val="302896851"/>
                  </a:ext>
                </a:extLst>
              </a:tr>
              <a:tr h="288287">
                <a:tc>
                  <a:txBody>
                    <a:bodyPr/>
                    <a:lstStyle/>
                    <a:p>
                      <a:r>
                        <a:rPr lang="de-DE" sz="1600" dirty="0">
                          <a:latin typeface="Source Sans Pro" panose="020B0503030403020204" pitchFamily="34" charset="0"/>
                          <a:ea typeface="Source Sans Pro" panose="020B0503030403020204" pitchFamily="34" charset="0"/>
                        </a:rPr>
                        <a:t>Digital Engineering</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25</a:t>
                      </a:r>
                    </a:p>
                  </a:txBody>
                  <a:tcPr>
                    <a:noFill/>
                  </a:tcPr>
                </a:tc>
                <a:extLst>
                  <a:ext uri="{0D108BD9-81ED-4DB2-BD59-A6C34878D82A}">
                    <a16:rowId xmlns:a16="http://schemas.microsoft.com/office/drawing/2014/main" val="645051532"/>
                  </a:ext>
                </a:extLst>
              </a:tr>
              <a:tr h="288287">
                <a:tc>
                  <a:txBody>
                    <a:bodyPr/>
                    <a:lstStyle/>
                    <a:p>
                      <a:r>
                        <a:rPr lang="de-DE" sz="1600" dirty="0">
                          <a:latin typeface="Source Sans Pro" panose="020B0503030403020204" pitchFamily="34" charset="0"/>
                          <a:ea typeface="Source Sans Pro" panose="020B0503030403020204" pitchFamily="34" charset="0"/>
                        </a:rPr>
                        <a:t>Industrielle Produktion</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26</a:t>
                      </a:r>
                    </a:p>
                  </a:txBody>
                  <a:tcPr>
                    <a:noFill/>
                  </a:tcPr>
                </a:tc>
                <a:extLst>
                  <a:ext uri="{0D108BD9-81ED-4DB2-BD59-A6C34878D82A}">
                    <a16:rowId xmlns:a16="http://schemas.microsoft.com/office/drawing/2014/main" val="3487494278"/>
                  </a:ext>
                </a:extLst>
              </a:tr>
              <a:tr h="288287">
                <a:tc>
                  <a:txBody>
                    <a:bodyPr/>
                    <a:lstStyle/>
                    <a:p>
                      <a:r>
                        <a:rPr lang="de-DE" sz="1600" dirty="0">
                          <a:latin typeface="Source Sans Pro" panose="020B0503030403020204" pitchFamily="34" charset="0"/>
                          <a:ea typeface="Source Sans Pro" panose="020B0503030403020204" pitchFamily="34" charset="0"/>
                        </a:rPr>
                        <a:t>Technische Informatik</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19</a:t>
                      </a:r>
                    </a:p>
                  </a:txBody>
                  <a:tcPr>
                    <a:noFill/>
                  </a:tcPr>
                </a:tc>
                <a:extLst>
                  <a:ext uri="{0D108BD9-81ED-4DB2-BD59-A6C34878D82A}">
                    <a16:rowId xmlns:a16="http://schemas.microsoft.com/office/drawing/2014/main" val="1669986107"/>
                  </a:ext>
                </a:extLst>
              </a:tr>
              <a:tr h="288287">
                <a:tc>
                  <a:txBody>
                    <a:bodyPr/>
                    <a:lstStyle/>
                    <a:p>
                      <a:r>
                        <a:rPr lang="de-DE" sz="1600" dirty="0">
                          <a:latin typeface="Source Sans Pro" panose="020B0503030403020204" pitchFamily="34" charset="0"/>
                          <a:ea typeface="Source Sans Pro" panose="020B0503030403020204" pitchFamily="34" charset="0"/>
                        </a:rPr>
                        <a:t>Versorgungs- und Umwelttechnik</a:t>
                      </a:r>
                    </a:p>
                  </a:txBody>
                  <a:tcPr>
                    <a:noFill/>
                  </a:tcPr>
                </a:tc>
                <a:tc>
                  <a:txBody>
                    <a:bodyPr/>
                    <a:lstStyle/>
                    <a:p>
                      <a:pPr algn="ctr"/>
                      <a:r>
                        <a:rPr lang="de-DE" sz="1600" b="1" dirty="0">
                          <a:solidFill>
                            <a:schemeClr val="tx1"/>
                          </a:solidFill>
                          <a:latin typeface="Source Sans Pro" panose="020B0503030403020204" pitchFamily="34" charset="0"/>
                          <a:ea typeface="Source Sans Pro" panose="020B0503030403020204" pitchFamily="34" charset="0"/>
                        </a:rPr>
                        <a:t>38</a:t>
                      </a:r>
                    </a:p>
                  </a:txBody>
                  <a:tcPr>
                    <a:noFill/>
                  </a:tcPr>
                </a:tc>
                <a:extLst>
                  <a:ext uri="{0D108BD9-81ED-4DB2-BD59-A6C34878D82A}">
                    <a16:rowId xmlns:a16="http://schemas.microsoft.com/office/drawing/2014/main" val="2719447139"/>
                  </a:ext>
                </a:extLst>
              </a:tr>
              <a:tr h="288287">
                <a:tc>
                  <a:txBody>
                    <a:bodyPr/>
                    <a:lstStyle/>
                    <a:p>
                      <a:endParaRPr lang="de-DE" sz="1600" b="1" dirty="0">
                        <a:solidFill>
                          <a:schemeClr val="bg1"/>
                        </a:solidFill>
                        <a:latin typeface="Source Sans Pro" panose="020B0503030403020204" pitchFamily="34" charset="0"/>
                        <a:ea typeface="Source Sans Pro" panose="020B0503030403020204" pitchFamily="34" charset="0"/>
                      </a:endParaRPr>
                    </a:p>
                    <a:p>
                      <a:r>
                        <a:rPr lang="de-DE" sz="1600" b="1" dirty="0">
                          <a:solidFill>
                            <a:schemeClr val="bg1"/>
                          </a:solidFill>
                          <a:latin typeface="Source Sans Pro" panose="020B0503030403020204" pitchFamily="34" charset="0"/>
                          <a:ea typeface="Source Sans Pro" panose="020B0503030403020204" pitchFamily="34" charset="0"/>
                        </a:rPr>
                        <a:t>Studienbereich Technik</a:t>
                      </a:r>
                    </a:p>
                  </a:txBody>
                  <a:tcPr>
                    <a:solidFill>
                      <a:srgbClr val="002060"/>
                    </a:solidFill>
                  </a:tcPr>
                </a:tc>
                <a:tc>
                  <a:txBody>
                    <a:bodyPr/>
                    <a:lstStyle/>
                    <a:p>
                      <a:pPr algn="ctr"/>
                      <a:endParaRPr lang="de-DE" sz="1600" b="1" dirty="0">
                        <a:solidFill>
                          <a:schemeClr val="bg1"/>
                        </a:solidFill>
                        <a:latin typeface="Source Sans Pro" panose="020B0503030403020204" pitchFamily="34" charset="0"/>
                        <a:ea typeface="Source Sans Pro" panose="020B0503030403020204" pitchFamily="34" charset="0"/>
                      </a:endParaRPr>
                    </a:p>
                    <a:p>
                      <a:pPr algn="ctr"/>
                      <a:r>
                        <a:rPr lang="de-DE" sz="1600" b="1" dirty="0">
                          <a:solidFill>
                            <a:schemeClr val="bg1"/>
                          </a:solidFill>
                          <a:latin typeface="Source Sans Pro" panose="020B0503030403020204" pitchFamily="34" charset="0"/>
                          <a:ea typeface="Source Sans Pro" panose="020B0503030403020204" pitchFamily="34" charset="0"/>
                        </a:rPr>
                        <a:t>225</a:t>
                      </a:r>
                    </a:p>
                  </a:txBody>
                  <a:tcPr>
                    <a:solidFill>
                      <a:srgbClr val="002060"/>
                    </a:solidFill>
                  </a:tcPr>
                </a:tc>
                <a:extLst>
                  <a:ext uri="{0D108BD9-81ED-4DB2-BD59-A6C34878D82A}">
                    <a16:rowId xmlns:a16="http://schemas.microsoft.com/office/drawing/2014/main" val="2509933515"/>
                  </a:ext>
                </a:extLst>
              </a:tr>
            </a:tbl>
          </a:graphicData>
        </a:graphic>
      </p:graphicFrame>
      <p:sp>
        <p:nvSpPr>
          <p:cNvPr id="7" name="Titel 3">
            <a:extLst>
              <a:ext uri="{FF2B5EF4-FFF2-40B4-BE49-F238E27FC236}">
                <a16:creationId xmlns:a16="http://schemas.microsoft.com/office/drawing/2014/main" id="{D95C4D0C-B1A9-409D-A290-533BE94283A2}"/>
              </a:ext>
            </a:extLst>
          </p:cNvPr>
          <p:cNvSpPr txBox="1">
            <a:spLocks/>
          </p:cNvSpPr>
          <p:nvPr/>
        </p:nvSpPr>
        <p:spPr>
          <a:xfrm>
            <a:off x="572269" y="771101"/>
            <a:ext cx="6070405" cy="438269"/>
          </a:xfrm>
          <a:prstGeom prst="rect">
            <a:avLst/>
          </a:prstGeom>
        </p:spPr>
        <p:txBody>
          <a:bodyPr>
            <a:normAutofit lnSpcReduction="10000"/>
          </a:bodyPr>
          <a:lstStyle>
            <a:lvl1pPr algn="l" defTabSz="457200" rtl="0" eaLnBrk="1" latinLnBrk="0" hangingPunct="1">
              <a:spcBef>
                <a:spcPct val="0"/>
              </a:spcBef>
              <a:buNone/>
              <a:defRPr sz="4000" b="1" i="0" kern="1200" baseline="0">
                <a:solidFill>
                  <a:schemeClr val="bg1"/>
                </a:solidFill>
                <a:latin typeface="Source Sans Pro"/>
                <a:ea typeface="+mj-ea"/>
                <a:cs typeface="Source Sans Pro"/>
              </a:defRPr>
            </a:lvl1pPr>
          </a:lstStyle>
          <a:p>
            <a:r>
              <a:rPr lang="de-DE" sz="2400" dirty="0">
                <a:solidFill>
                  <a:schemeClr val="tx1"/>
                </a:solidFill>
              </a:rPr>
              <a:t>Praxispartnerverträge: Stand 26.08.2024</a:t>
            </a:r>
            <a:endParaRPr lang="de-DE" sz="2400" dirty="0"/>
          </a:p>
        </p:txBody>
      </p:sp>
      <p:graphicFrame>
        <p:nvGraphicFramePr>
          <p:cNvPr id="6" name="Tabelle 5">
            <a:extLst>
              <a:ext uri="{FF2B5EF4-FFF2-40B4-BE49-F238E27FC236}">
                <a16:creationId xmlns:a16="http://schemas.microsoft.com/office/drawing/2014/main" id="{F63B4DB3-8DF1-4027-8D4A-2FD184DC34B6}"/>
              </a:ext>
            </a:extLst>
          </p:cNvPr>
          <p:cNvGraphicFramePr>
            <a:graphicFrameLocks noGrp="1"/>
          </p:cNvGraphicFramePr>
          <p:nvPr>
            <p:extLst>
              <p:ext uri="{D42A27DB-BD31-4B8C-83A1-F6EECF244321}">
                <p14:modId xmlns:p14="http://schemas.microsoft.com/office/powerpoint/2010/main" val="869332915"/>
              </p:ext>
            </p:extLst>
          </p:nvPr>
        </p:nvGraphicFramePr>
        <p:xfrm>
          <a:off x="6379072" y="1581866"/>
          <a:ext cx="4813843" cy="2834640"/>
        </p:xfrm>
        <a:graphic>
          <a:graphicData uri="http://schemas.openxmlformats.org/drawingml/2006/table">
            <a:tbl>
              <a:tblPr firstRow="1" bandRow="1">
                <a:tableStyleId>{5C22544A-7EE6-4342-B048-85BDC9FD1C3A}</a:tableStyleId>
              </a:tblPr>
              <a:tblGrid>
                <a:gridCol w="3561943">
                  <a:extLst>
                    <a:ext uri="{9D8B030D-6E8A-4147-A177-3AD203B41FA5}">
                      <a16:colId xmlns:a16="http://schemas.microsoft.com/office/drawing/2014/main" val="2469373382"/>
                    </a:ext>
                  </a:extLst>
                </a:gridCol>
                <a:gridCol w="1251900">
                  <a:extLst>
                    <a:ext uri="{9D8B030D-6E8A-4147-A177-3AD203B41FA5}">
                      <a16:colId xmlns:a16="http://schemas.microsoft.com/office/drawing/2014/main" val="2509004762"/>
                    </a:ext>
                  </a:extLst>
                </a:gridCol>
              </a:tblGrid>
              <a:tr h="288287">
                <a:tc>
                  <a:txBody>
                    <a:bodyPr/>
                    <a:lstStyle/>
                    <a:p>
                      <a:r>
                        <a:rPr lang="de-DE" sz="1600" dirty="0">
                          <a:latin typeface="Source Sans Pro" panose="020B0503030403020204" pitchFamily="34" charset="0"/>
                          <a:ea typeface="Source Sans Pro" panose="020B0503030403020204" pitchFamily="34" charset="0"/>
                        </a:rPr>
                        <a:t>Studiengang</a:t>
                      </a:r>
                    </a:p>
                    <a:p>
                      <a:endParaRPr lang="de-DE" sz="1600" dirty="0">
                        <a:latin typeface="Source Sans Pro" panose="020B0503030403020204" pitchFamily="34" charset="0"/>
                        <a:ea typeface="Source Sans Pro" panose="020B0503030403020204" pitchFamily="34" charset="0"/>
                      </a:endParaRPr>
                    </a:p>
                  </a:txBody>
                  <a:tcPr>
                    <a:solidFill>
                      <a:srgbClr val="00B050"/>
                    </a:solidFill>
                  </a:tcPr>
                </a:tc>
                <a:tc>
                  <a:txBody>
                    <a:bodyPr/>
                    <a:lstStyle/>
                    <a:p>
                      <a:pPr algn="ctr"/>
                      <a:r>
                        <a:rPr lang="de-DE" sz="1600" dirty="0">
                          <a:latin typeface="Source Sans Pro" panose="020B0503030403020204" pitchFamily="34" charset="0"/>
                          <a:ea typeface="Source Sans Pro" panose="020B0503030403020204" pitchFamily="34" charset="0"/>
                        </a:rPr>
                        <a:t>Verträge</a:t>
                      </a:r>
                    </a:p>
                  </a:txBody>
                  <a:tcPr>
                    <a:solidFill>
                      <a:srgbClr val="00B050"/>
                    </a:solidFill>
                  </a:tcPr>
                </a:tc>
                <a:extLst>
                  <a:ext uri="{0D108BD9-81ED-4DB2-BD59-A6C34878D82A}">
                    <a16:rowId xmlns:a16="http://schemas.microsoft.com/office/drawing/2014/main" val="1694136058"/>
                  </a:ext>
                </a:extLst>
              </a:tr>
              <a:tr h="288287">
                <a:tc>
                  <a:txBody>
                    <a:bodyPr/>
                    <a:lstStyle/>
                    <a:p>
                      <a:r>
                        <a:rPr lang="de-DE" sz="1600" dirty="0">
                          <a:latin typeface="Source Sans Pro" panose="020B0503030403020204" pitchFamily="34" charset="0"/>
                          <a:ea typeface="Source Sans Pro" panose="020B0503030403020204" pitchFamily="34" charset="0"/>
                        </a:rPr>
                        <a:t>Bank</a:t>
                      </a:r>
                    </a:p>
                  </a:txBody>
                  <a:tcPr>
                    <a:noFill/>
                  </a:tcPr>
                </a:tc>
                <a:tc>
                  <a:txBody>
                    <a:bodyPr/>
                    <a:lstStyle/>
                    <a:p>
                      <a:pPr algn="ctr"/>
                      <a:r>
                        <a:rPr lang="de-DE" sz="1600" b="1" dirty="0">
                          <a:latin typeface="Source Sans Pro" panose="020B0503030403020204" pitchFamily="34" charset="0"/>
                          <a:ea typeface="Source Sans Pro" panose="020B0503030403020204" pitchFamily="34" charset="0"/>
                        </a:rPr>
                        <a:t>52</a:t>
                      </a:r>
                    </a:p>
                  </a:txBody>
                  <a:tcPr>
                    <a:noFill/>
                  </a:tcPr>
                </a:tc>
                <a:extLst>
                  <a:ext uri="{0D108BD9-81ED-4DB2-BD59-A6C34878D82A}">
                    <a16:rowId xmlns:a16="http://schemas.microsoft.com/office/drawing/2014/main" val="2297465263"/>
                  </a:ext>
                </a:extLst>
              </a:tr>
              <a:tr h="288287">
                <a:tc>
                  <a:txBody>
                    <a:bodyPr/>
                    <a:lstStyle/>
                    <a:p>
                      <a:r>
                        <a:rPr lang="de-DE" sz="1600" dirty="0">
                          <a:latin typeface="Source Sans Pro" panose="020B0503030403020204" pitchFamily="34" charset="0"/>
                          <a:ea typeface="Source Sans Pro" panose="020B0503030403020204" pitchFamily="34" charset="0"/>
                        </a:rPr>
                        <a:t>BWL Baubetriebsmanagement</a:t>
                      </a:r>
                    </a:p>
                  </a:txBody>
                  <a:tcPr>
                    <a:noFill/>
                  </a:tcPr>
                </a:tc>
                <a:tc>
                  <a:txBody>
                    <a:bodyPr/>
                    <a:lstStyle/>
                    <a:p>
                      <a:pPr algn="ctr"/>
                      <a:r>
                        <a:rPr lang="de-DE" sz="1600" b="1" dirty="0">
                          <a:latin typeface="Source Sans Pro" panose="020B0503030403020204" pitchFamily="34" charset="0"/>
                          <a:ea typeface="Source Sans Pro" panose="020B0503030403020204" pitchFamily="34" charset="0"/>
                        </a:rPr>
                        <a:t>19</a:t>
                      </a:r>
                    </a:p>
                  </a:txBody>
                  <a:tcPr>
                    <a:noFill/>
                  </a:tcPr>
                </a:tc>
                <a:extLst>
                  <a:ext uri="{0D108BD9-81ED-4DB2-BD59-A6C34878D82A}">
                    <a16:rowId xmlns:a16="http://schemas.microsoft.com/office/drawing/2014/main" val="464008463"/>
                  </a:ext>
                </a:extLst>
              </a:tr>
              <a:tr h="288287">
                <a:tc>
                  <a:txBody>
                    <a:bodyPr/>
                    <a:lstStyle/>
                    <a:p>
                      <a:r>
                        <a:rPr lang="de-DE" sz="1600" dirty="0">
                          <a:latin typeface="Source Sans Pro" panose="020B0503030403020204" pitchFamily="34" charset="0"/>
                          <a:ea typeface="Source Sans Pro" panose="020B0503030403020204" pitchFamily="34" charset="0"/>
                        </a:rPr>
                        <a:t>BWL Mittelstandsmanagement</a:t>
                      </a:r>
                    </a:p>
                  </a:txBody>
                  <a:tcPr>
                    <a:noFill/>
                  </a:tcPr>
                </a:tc>
                <a:tc>
                  <a:txBody>
                    <a:bodyPr/>
                    <a:lstStyle/>
                    <a:p>
                      <a:pPr algn="ctr"/>
                      <a:r>
                        <a:rPr lang="de-DE" sz="1600" b="1" dirty="0">
                          <a:latin typeface="Source Sans Pro" panose="020B0503030403020204" pitchFamily="34" charset="0"/>
                          <a:ea typeface="Source Sans Pro" panose="020B0503030403020204" pitchFamily="34" charset="0"/>
                        </a:rPr>
                        <a:t>28</a:t>
                      </a:r>
                    </a:p>
                  </a:txBody>
                  <a:tcPr>
                    <a:noFill/>
                  </a:tcPr>
                </a:tc>
                <a:extLst>
                  <a:ext uri="{0D108BD9-81ED-4DB2-BD59-A6C34878D82A}">
                    <a16:rowId xmlns:a16="http://schemas.microsoft.com/office/drawing/2014/main" val="2255455857"/>
                  </a:ext>
                </a:extLst>
              </a:tr>
              <a:tr h="288287">
                <a:tc>
                  <a:txBody>
                    <a:bodyPr/>
                    <a:lstStyle/>
                    <a:p>
                      <a:r>
                        <a:rPr lang="de-DE" sz="1600" dirty="0">
                          <a:latin typeface="Source Sans Pro" panose="020B0503030403020204" pitchFamily="34" charset="0"/>
                          <a:ea typeface="Source Sans Pro" panose="020B0503030403020204" pitchFamily="34" charset="0"/>
                        </a:rPr>
                        <a:t>Verkehrsbetriebswirtschaft und Logistik</a:t>
                      </a:r>
                    </a:p>
                  </a:txBody>
                  <a:tcPr>
                    <a:noFill/>
                  </a:tcPr>
                </a:tc>
                <a:tc>
                  <a:txBody>
                    <a:bodyPr/>
                    <a:lstStyle/>
                    <a:p>
                      <a:pPr algn="ctr"/>
                      <a:r>
                        <a:rPr lang="de-DE" sz="1600" b="1" dirty="0">
                          <a:latin typeface="Source Sans Pro" panose="020B0503030403020204" pitchFamily="34" charset="0"/>
                          <a:ea typeface="Source Sans Pro" panose="020B0503030403020204" pitchFamily="34" charset="0"/>
                        </a:rPr>
                        <a:t>21</a:t>
                      </a:r>
                    </a:p>
                  </a:txBody>
                  <a:tcPr>
                    <a:noFill/>
                  </a:tcPr>
                </a:tc>
                <a:extLst>
                  <a:ext uri="{0D108BD9-81ED-4DB2-BD59-A6C34878D82A}">
                    <a16:rowId xmlns:a16="http://schemas.microsoft.com/office/drawing/2014/main" val="2286917837"/>
                  </a:ext>
                </a:extLst>
              </a:tr>
              <a:tr h="288287">
                <a:tc>
                  <a:txBody>
                    <a:bodyPr/>
                    <a:lstStyle/>
                    <a:p>
                      <a:r>
                        <a:rPr lang="de-DE" sz="1600" dirty="0">
                          <a:latin typeface="Source Sans Pro" panose="020B0503030403020204" pitchFamily="34" charset="0"/>
                          <a:ea typeface="Source Sans Pro" panose="020B0503030403020204" pitchFamily="34" charset="0"/>
                        </a:rPr>
                        <a:t>Wirtschaftsinformatik</a:t>
                      </a:r>
                    </a:p>
                  </a:txBody>
                  <a:tcPr>
                    <a:noFill/>
                  </a:tcPr>
                </a:tc>
                <a:tc>
                  <a:txBody>
                    <a:bodyPr/>
                    <a:lstStyle/>
                    <a:p>
                      <a:pPr algn="ctr"/>
                      <a:r>
                        <a:rPr lang="de-DE" sz="1600" b="1" dirty="0">
                          <a:latin typeface="Source Sans Pro" panose="020B0503030403020204" pitchFamily="34" charset="0"/>
                          <a:ea typeface="Source Sans Pro" panose="020B0503030403020204" pitchFamily="34" charset="0"/>
                        </a:rPr>
                        <a:t>23</a:t>
                      </a:r>
                    </a:p>
                  </a:txBody>
                  <a:tcPr>
                    <a:noFill/>
                  </a:tcPr>
                </a:tc>
                <a:extLst>
                  <a:ext uri="{0D108BD9-81ED-4DB2-BD59-A6C34878D82A}">
                    <a16:rowId xmlns:a16="http://schemas.microsoft.com/office/drawing/2014/main" val="3232942045"/>
                  </a:ext>
                </a:extLst>
              </a:tr>
              <a:tr h="288287">
                <a:tc>
                  <a:txBody>
                    <a:bodyPr/>
                    <a:lstStyle/>
                    <a:p>
                      <a:endParaRPr lang="de-DE" sz="1600" b="1" dirty="0">
                        <a:solidFill>
                          <a:schemeClr val="bg1"/>
                        </a:solidFill>
                        <a:latin typeface="Source Sans Pro" panose="020B0503030403020204" pitchFamily="34" charset="0"/>
                        <a:ea typeface="Source Sans Pro" panose="020B0503030403020204" pitchFamily="34" charset="0"/>
                      </a:endParaRPr>
                    </a:p>
                    <a:p>
                      <a:r>
                        <a:rPr lang="de-DE" sz="1600" b="1" dirty="0">
                          <a:solidFill>
                            <a:schemeClr val="bg1"/>
                          </a:solidFill>
                          <a:latin typeface="Source Sans Pro" panose="020B0503030403020204" pitchFamily="34" charset="0"/>
                          <a:ea typeface="Source Sans Pro" panose="020B0503030403020204" pitchFamily="34" charset="0"/>
                        </a:rPr>
                        <a:t>Studienbereich Wirtschaft</a:t>
                      </a:r>
                    </a:p>
                  </a:txBody>
                  <a:tcPr>
                    <a:solidFill>
                      <a:srgbClr val="00B050"/>
                    </a:solidFill>
                  </a:tcPr>
                </a:tc>
                <a:tc>
                  <a:txBody>
                    <a:bodyPr/>
                    <a:lstStyle/>
                    <a:p>
                      <a:pPr algn="ctr"/>
                      <a:endParaRPr lang="de-DE" sz="1600" b="1" dirty="0">
                        <a:solidFill>
                          <a:schemeClr val="bg1"/>
                        </a:solidFill>
                        <a:latin typeface="Source Sans Pro" panose="020B0503030403020204" pitchFamily="34" charset="0"/>
                        <a:ea typeface="Source Sans Pro" panose="020B0503030403020204" pitchFamily="34" charset="0"/>
                      </a:endParaRPr>
                    </a:p>
                    <a:p>
                      <a:pPr algn="ctr"/>
                      <a:r>
                        <a:rPr lang="de-DE" sz="1600" b="1" dirty="0">
                          <a:solidFill>
                            <a:schemeClr val="bg1"/>
                          </a:solidFill>
                          <a:latin typeface="Source Sans Pro" panose="020B0503030403020204" pitchFamily="34" charset="0"/>
                          <a:ea typeface="Source Sans Pro" panose="020B0503030403020204" pitchFamily="34" charset="0"/>
                        </a:rPr>
                        <a:t>143</a:t>
                      </a:r>
                    </a:p>
                  </a:txBody>
                  <a:tcPr>
                    <a:solidFill>
                      <a:srgbClr val="00B050"/>
                    </a:solidFill>
                  </a:tcPr>
                </a:tc>
                <a:extLst>
                  <a:ext uri="{0D108BD9-81ED-4DB2-BD59-A6C34878D82A}">
                    <a16:rowId xmlns:a16="http://schemas.microsoft.com/office/drawing/2014/main" val="757094048"/>
                  </a:ext>
                </a:extLst>
              </a:tr>
            </a:tbl>
          </a:graphicData>
        </a:graphic>
      </p:graphicFrame>
      <p:graphicFrame>
        <p:nvGraphicFramePr>
          <p:cNvPr id="10" name="Tabelle 9">
            <a:extLst>
              <a:ext uri="{FF2B5EF4-FFF2-40B4-BE49-F238E27FC236}">
                <a16:creationId xmlns:a16="http://schemas.microsoft.com/office/drawing/2014/main" id="{67176411-FCAE-48B9-A5E1-E417D5C1B7D0}"/>
              </a:ext>
            </a:extLst>
          </p:cNvPr>
          <p:cNvGraphicFramePr>
            <a:graphicFrameLocks noGrp="1"/>
          </p:cNvGraphicFramePr>
          <p:nvPr>
            <p:extLst>
              <p:ext uri="{D42A27DB-BD31-4B8C-83A1-F6EECF244321}">
                <p14:modId xmlns:p14="http://schemas.microsoft.com/office/powerpoint/2010/main" val="1897736644"/>
              </p:ext>
            </p:extLst>
          </p:nvPr>
        </p:nvGraphicFramePr>
        <p:xfrm>
          <a:off x="592660" y="1507147"/>
          <a:ext cx="5599951" cy="640080"/>
        </p:xfrm>
        <a:graphic>
          <a:graphicData uri="http://schemas.openxmlformats.org/drawingml/2006/table">
            <a:tbl>
              <a:tblPr firstRow="1" bandRow="1">
                <a:tableStyleId>{5C22544A-7EE6-4342-B048-85BDC9FD1C3A}</a:tableStyleId>
              </a:tblPr>
              <a:tblGrid>
                <a:gridCol w="5599951">
                  <a:extLst>
                    <a:ext uri="{9D8B030D-6E8A-4147-A177-3AD203B41FA5}">
                      <a16:colId xmlns:a16="http://schemas.microsoft.com/office/drawing/2014/main" val="2469373382"/>
                    </a:ext>
                  </a:extLst>
                </a:gridCol>
              </a:tblGrid>
              <a:tr h="288287">
                <a:tc>
                  <a:txBody>
                    <a:bodyPr/>
                    <a:lstStyle/>
                    <a:p>
                      <a:pPr marL="342900" indent="-342900">
                        <a:buFont typeface="Arial" panose="020B0604020202020204" pitchFamily="34" charset="0"/>
                        <a:buChar char="•"/>
                      </a:pPr>
                      <a:r>
                        <a:rPr lang="de-DE" sz="1800" b="1" dirty="0">
                          <a:solidFill>
                            <a:schemeClr val="tx1"/>
                          </a:solidFill>
                          <a:latin typeface="Source Sans Pro" panose="020B0503030403020204" pitchFamily="34" charset="0"/>
                          <a:ea typeface="Source Sans Pro" panose="020B0503030403020204" pitchFamily="34" charset="0"/>
                        </a:rPr>
                        <a:t>368 </a:t>
                      </a:r>
                      <a:r>
                        <a:rPr lang="de-DE" sz="1800" b="0" dirty="0">
                          <a:solidFill>
                            <a:schemeClr val="tx1"/>
                          </a:solidFill>
                          <a:latin typeface="Source Sans Pro" panose="020B0503030403020204" pitchFamily="34" charset="0"/>
                          <a:ea typeface="Source Sans Pro" panose="020B0503030403020204" pitchFamily="34" charset="0"/>
                        </a:rPr>
                        <a:t>vs.</a:t>
                      </a:r>
                      <a:r>
                        <a:rPr lang="de-DE" sz="1800" b="1" dirty="0">
                          <a:solidFill>
                            <a:schemeClr val="tx1"/>
                          </a:solidFill>
                          <a:latin typeface="Source Sans Pro" panose="020B0503030403020204" pitchFamily="34" charset="0"/>
                          <a:ea typeface="Source Sans Pro" panose="020B0503030403020204" pitchFamily="34" charset="0"/>
                        </a:rPr>
                        <a:t> </a:t>
                      </a:r>
                      <a:r>
                        <a:rPr lang="de-DE" sz="1800" b="0" dirty="0">
                          <a:solidFill>
                            <a:schemeClr val="tx1"/>
                          </a:solidFill>
                          <a:latin typeface="Source Sans Pro" panose="020B0503030403020204" pitchFamily="34" charset="0"/>
                          <a:ea typeface="Source Sans Pro" panose="020B0503030403020204" pitchFamily="34" charset="0"/>
                        </a:rPr>
                        <a:t>Praxispartnerverträge zum </a:t>
                      </a:r>
                      <a:r>
                        <a:rPr lang="de-DE" sz="1800" b="1" dirty="0">
                          <a:solidFill>
                            <a:schemeClr val="tx1"/>
                          </a:solidFill>
                          <a:latin typeface="Source Sans Pro" panose="020B0503030403020204" pitchFamily="34" charset="0"/>
                          <a:ea typeface="Source Sans Pro" panose="020B0503030403020204" pitchFamily="34" charset="0"/>
                        </a:rPr>
                        <a:t>01.08.2023</a:t>
                      </a:r>
                      <a:r>
                        <a:rPr lang="de-DE" sz="1800" b="0" dirty="0">
                          <a:solidFill>
                            <a:schemeClr val="tx1"/>
                          </a:solidFill>
                          <a:latin typeface="Source Sans Pro" panose="020B0503030403020204" pitchFamily="34" charset="0"/>
                          <a:ea typeface="Source Sans Pro" panose="020B0503030403020204" pitchFamily="34" charset="0"/>
                        </a:rPr>
                        <a:t>: </a:t>
                      </a:r>
                      <a:r>
                        <a:rPr lang="de-DE" sz="1800" b="1" dirty="0">
                          <a:solidFill>
                            <a:schemeClr val="tx1"/>
                          </a:solidFill>
                          <a:latin typeface="Source Sans Pro" panose="020B0503030403020204" pitchFamily="34" charset="0"/>
                          <a:ea typeface="Source Sans Pro" panose="020B0503030403020204" pitchFamily="34" charset="0"/>
                        </a:rPr>
                        <a:t>331</a:t>
                      </a:r>
                    </a:p>
                    <a:p>
                      <a:pPr marL="342900" indent="-342900">
                        <a:buFont typeface="Arial" panose="020B0604020202020204" pitchFamily="34" charset="0"/>
                        <a:buChar char="•"/>
                      </a:pPr>
                      <a:r>
                        <a:rPr lang="de-DE" sz="1800" b="0" dirty="0">
                          <a:solidFill>
                            <a:schemeClr val="tx1"/>
                          </a:solidFill>
                          <a:latin typeface="Source Sans Pro" panose="020B0503030403020204" pitchFamily="34" charset="0"/>
                          <a:ea typeface="Source Sans Pro" panose="020B0503030403020204" pitchFamily="34" charset="0"/>
                        </a:rPr>
                        <a:t>Zuwachs: </a:t>
                      </a:r>
                      <a:r>
                        <a:rPr lang="de-DE" sz="1800" b="1" dirty="0">
                          <a:solidFill>
                            <a:schemeClr val="tx1"/>
                          </a:solidFill>
                          <a:latin typeface="Source Sans Pro" panose="020B0503030403020204" pitchFamily="34" charset="0"/>
                          <a:ea typeface="Source Sans Pro" panose="020B0503030403020204" pitchFamily="34" charset="0"/>
                        </a:rPr>
                        <a:t>+11,2%</a:t>
                      </a:r>
                    </a:p>
                  </a:txBody>
                  <a:tcPr>
                    <a:solidFill>
                      <a:schemeClr val="bg1"/>
                    </a:solidFill>
                  </a:tcPr>
                </a:tc>
                <a:extLst>
                  <a:ext uri="{0D108BD9-81ED-4DB2-BD59-A6C34878D82A}">
                    <a16:rowId xmlns:a16="http://schemas.microsoft.com/office/drawing/2014/main" val="3079330753"/>
                  </a:ext>
                </a:extLst>
              </a:tr>
            </a:tbl>
          </a:graphicData>
        </a:graphic>
      </p:graphicFrame>
    </p:spTree>
    <p:extLst>
      <p:ext uri="{BB962C8B-B14F-4D97-AF65-F5344CB8AC3E}">
        <p14:creationId xmlns:p14="http://schemas.microsoft.com/office/powerpoint/2010/main" val="60971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6704FD6-1D69-48DF-B768-739589E31A50}"/>
              </a:ext>
            </a:extLst>
          </p:cNvPr>
          <p:cNvSpPr/>
          <p:nvPr/>
        </p:nvSpPr>
        <p:spPr>
          <a:xfrm>
            <a:off x="9767646" y="4987417"/>
            <a:ext cx="1095172" cy="229871"/>
          </a:xfrm>
          <a:prstGeom prst="rect">
            <a:avLst/>
          </a:prstGeom>
        </p:spPr>
        <p:txBody>
          <a:bodyPr wrap="none">
            <a:spAutoFit/>
          </a:bodyPr>
          <a:lstStyle/>
          <a:p>
            <a:pPr>
              <a:lnSpc>
                <a:spcPct val="120000"/>
              </a:lnSpc>
            </a:pPr>
            <a:r>
              <a:rPr lang="de-DE" sz="800" dirty="0">
                <a:solidFill>
                  <a:srgbClr val="09497D"/>
                </a:solidFill>
                <a:latin typeface="Source Sans Pro" panose="020B0503030403020204" pitchFamily="34" charset="0"/>
              </a:rPr>
              <a:t>(Statistik 01.10/2022)</a:t>
            </a:r>
          </a:p>
        </p:txBody>
      </p:sp>
      <p:graphicFrame>
        <p:nvGraphicFramePr>
          <p:cNvPr id="2" name="Tabelle 5">
            <a:extLst>
              <a:ext uri="{FF2B5EF4-FFF2-40B4-BE49-F238E27FC236}">
                <a16:creationId xmlns:a16="http://schemas.microsoft.com/office/drawing/2014/main" id="{A1BC37C0-840A-43CD-B7F5-5DFFB18CAD24}"/>
              </a:ext>
            </a:extLst>
          </p:cNvPr>
          <p:cNvGraphicFramePr>
            <a:graphicFrameLocks noGrp="1"/>
          </p:cNvGraphicFramePr>
          <p:nvPr>
            <p:extLst>
              <p:ext uri="{D42A27DB-BD31-4B8C-83A1-F6EECF244321}">
                <p14:modId xmlns:p14="http://schemas.microsoft.com/office/powerpoint/2010/main" val="2502923182"/>
              </p:ext>
            </p:extLst>
          </p:nvPr>
        </p:nvGraphicFramePr>
        <p:xfrm>
          <a:off x="729432" y="2325651"/>
          <a:ext cx="4822956" cy="640080"/>
        </p:xfrm>
        <a:graphic>
          <a:graphicData uri="http://schemas.openxmlformats.org/drawingml/2006/table">
            <a:tbl>
              <a:tblPr firstRow="1" bandRow="1">
                <a:tableStyleId>{5C22544A-7EE6-4342-B048-85BDC9FD1C3A}</a:tableStyleId>
              </a:tblPr>
              <a:tblGrid>
                <a:gridCol w="4822956">
                  <a:extLst>
                    <a:ext uri="{9D8B030D-6E8A-4147-A177-3AD203B41FA5}">
                      <a16:colId xmlns:a16="http://schemas.microsoft.com/office/drawing/2014/main" val="3210847482"/>
                    </a:ext>
                  </a:extLst>
                </a:gridCol>
              </a:tblGrid>
              <a:tr h="288287">
                <a:tc>
                  <a:txBody>
                    <a:bodyPr/>
                    <a:lstStyle/>
                    <a:p>
                      <a:r>
                        <a:rPr lang="de-DE" sz="1800" b="1" dirty="0">
                          <a:latin typeface="Source Sans Pro" panose="020B0503030403020204" pitchFamily="34" charset="0"/>
                          <a:ea typeface="Source Sans Pro" panose="020B0503030403020204" pitchFamily="34" charset="0"/>
                        </a:rPr>
                        <a:t>Studienbereich Technik            </a:t>
                      </a:r>
                    </a:p>
                    <a:p>
                      <a:r>
                        <a:rPr lang="de-DE" sz="1800" b="1" dirty="0">
                          <a:latin typeface="Source Sans Pro" panose="020B0503030403020204" pitchFamily="34" charset="0"/>
                          <a:ea typeface="Source Sans Pro" panose="020B0503030403020204" pitchFamily="34" charset="0"/>
                        </a:rPr>
                        <a:t>836 Studienplätze </a:t>
                      </a:r>
                    </a:p>
                  </a:txBody>
                  <a:tcPr>
                    <a:solidFill>
                      <a:srgbClr val="002060"/>
                    </a:solidFill>
                  </a:tcPr>
                </a:tc>
                <a:extLst>
                  <a:ext uri="{0D108BD9-81ED-4DB2-BD59-A6C34878D82A}">
                    <a16:rowId xmlns:a16="http://schemas.microsoft.com/office/drawing/2014/main" val="2509933515"/>
                  </a:ext>
                </a:extLst>
              </a:tr>
            </a:tbl>
          </a:graphicData>
        </a:graphic>
      </p:graphicFrame>
      <p:sp>
        <p:nvSpPr>
          <p:cNvPr id="7" name="Titel 3">
            <a:extLst>
              <a:ext uri="{FF2B5EF4-FFF2-40B4-BE49-F238E27FC236}">
                <a16:creationId xmlns:a16="http://schemas.microsoft.com/office/drawing/2014/main" id="{D95C4D0C-B1A9-409D-A290-533BE94283A2}"/>
              </a:ext>
            </a:extLst>
          </p:cNvPr>
          <p:cNvSpPr txBox="1">
            <a:spLocks/>
          </p:cNvSpPr>
          <p:nvPr/>
        </p:nvSpPr>
        <p:spPr>
          <a:xfrm>
            <a:off x="678457" y="990235"/>
            <a:ext cx="8957494" cy="438269"/>
          </a:xfrm>
          <a:prstGeom prst="rect">
            <a:avLst/>
          </a:prstGeom>
        </p:spPr>
        <p:txBody>
          <a:bodyPr>
            <a:noAutofit/>
          </a:bodyPr>
          <a:lstStyle>
            <a:lvl1pPr algn="l" defTabSz="457200" rtl="0" eaLnBrk="1" latinLnBrk="0" hangingPunct="1">
              <a:spcBef>
                <a:spcPct val="0"/>
              </a:spcBef>
              <a:buNone/>
              <a:defRPr sz="4000" b="1" i="0" kern="1200" baseline="0">
                <a:solidFill>
                  <a:schemeClr val="bg1"/>
                </a:solidFill>
                <a:latin typeface="Source Sans Pro"/>
                <a:ea typeface="+mj-ea"/>
                <a:cs typeface="Source Sans Pro"/>
              </a:defRPr>
            </a:lvl1pPr>
          </a:lstStyle>
          <a:p>
            <a:r>
              <a:rPr lang="de-DE" sz="2400" dirty="0">
                <a:solidFill>
                  <a:schemeClr val="tx1"/>
                </a:solidFill>
              </a:rPr>
              <a:t>2024 durch Praxispartner bereitgestellte Studienplätze</a:t>
            </a:r>
          </a:p>
          <a:p>
            <a:r>
              <a:rPr lang="de-DE" sz="2400" dirty="0">
                <a:solidFill>
                  <a:schemeClr val="tx1"/>
                </a:solidFill>
              </a:rPr>
              <a:t>(= Praxisbedarfsabfrage)</a:t>
            </a:r>
            <a:endParaRPr lang="de-DE" sz="2400" dirty="0"/>
          </a:p>
        </p:txBody>
      </p:sp>
      <p:graphicFrame>
        <p:nvGraphicFramePr>
          <p:cNvPr id="6" name="Tabelle 5">
            <a:extLst>
              <a:ext uri="{FF2B5EF4-FFF2-40B4-BE49-F238E27FC236}">
                <a16:creationId xmlns:a16="http://schemas.microsoft.com/office/drawing/2014/main" id="{F63B4DB3-8DF1-4027-8D4A-2FD184DC34B6}"/>
              </a:ext>
            </a:extLst>
          </p:cNvPr>
          <p:cNvGraphicFramePr>
            <a:graphicFrameLocks noGrp="1"/>
          </p:cNvGraphicFramePr>
          <p:nvPr>
            <p:extLst>
              <p:ext uri="{D42A27DB-BD31-4B8C-83A1-F6EECF244321}">
                <p14:modId xmlns:p14="http://schemas.microsoft.com/office/powerpoint/2010/main" val="2802943867"/>
              </p:ext>
            </p:extLst>
          </p:nvPr>
        </p:nvGraphicFramePr>
        <p:xfrm>
          <a:off x="6283442" y="2340321"/>
          <a:ext cx="4683762" cy="640080"/>
        </p:xfrm>
        <a:graphic>
          <a:graphicData uri="http://schemas.openxmlformats.org/drawingml/2006/table">
            <a:tbl>
              <a:tblPr firstRow="1" bandRow="1">
                <a:tableStyleId>{5C22544A-7EE6-4342-B048-85BDC9FD1C3A}</a:tableStyleId>
              </a:tblPr>
              <a:tblGrid>
                <a:gridCol w="4683762">
                  <a:extLst>
                    <a:ext uri="{9D8B030D-6E8A-4147-A177-3AD203B41FA5}">
                      <a16:colId xmlns:a16="http://schemas.microsoft.com/office/drawing/2014/main" val="2469373382"/>
                    </a:ext>
                  </a:extLst>
                </a:gridCol>
              </a:tblGrid>
              <a:tr h="288287">
                <a:tc>
                  <a:txBody>
                    <a:bodyPr/>
                    <a:lstStyle/>
                    <a:p>
                      <a:r>
                        <a:rPr lang="de-DE" sz="1800" dirty="0">
                          <a:latin typeface="Source Sans Pro" panose="020B0503030403020204" pitchFamily="34" charset="0"/>
                          <a:ea typeface="Source Sans Pro" panose="020B0503030403020204" pitchFamily="34" charset="0"/>
                        </a:rPr>
                        <a:t>Studienbereich Wirtschaft          </a:t>
                      </a:r>
                    </a:p>
                    <a:p>
                      <a:r>
                        <a:rPr lang="de-DE" sz="1800" dirty="0">
                          <a:latin typeface="Source Sans Pro" panose="020B0503030403020204" pitchFamily="34" charset="0"/>
                          <a:ea typeface="Source Sans Pro" panose="020B0503030403020204" pitchFamily="34" charset="0"/>
                        </a:rPr>
                        <a:t> 288 Studienplätze </a:t>
                      </a:r>
                    </a:p>
                  </a:txBody>
                  <a:tcPr>
                    <a:solidFill>
                      <a:srgbClr val="00B050"/>
                    </a:solidFill>
                  </a:tcPr>
                </a:tc>
                <a:extLst>
                  <a:ext uri="{0D108BD9-81ED-4DB2-BD59-A6C34878D82A}">
                    <a16:rowId xmlns:a16="http://schemas.microsoft.com/office/drawing/2014/main" val="1694136058"/>
                  </a:ext>
                </a:extLst>
              </a:tr>
            </a:tbl>
          </a:graphicData>
        </a:graphic>
      </p:graphicFrame>
      <p:graphicFrame>
        <p:nvGraphicFramePr>
          <p:cNvPr id="8" name="Tabelle 7">
            <a:extLst>
              <a:ext uri="{FF2B5EF4-FFF2-40B4-BE49-F238E27FC236}">
                <a16:creationId xmlns:a16="http://schemas.microsoft.com/office/drawing/2014/main" id="{2382483E-265A-4D0E-A10A-6CF944CC16A4}"/>
              </a:ext>
            </a:extLst>
          </p:cNvPr>
          <p:cNvGraphicFramePr>
            <a:graphicFrameLocks noGrp="1"/>
          </p:cNvGraphicFramePr>
          <p:nvPr>
            <p:extLst>
              <p:ext uri="{D42A27DB-BD31-4B8C-83A1-F6EECF244321}">
                <p14:modId xmlns:p14="http://schemas.microsoft.com/office/powerpoint/2010/main" val="4029333671"/>
              </p:ext>
            </p:extLst>
          </p:nvPr>
        </p:nvGraphicFramePr>
        <p:xfrm>
          <a:off x="729432" y="3496514"/>
          <a:ext cx="10379099" cy="822960"/>
        </p:xfrm>
        <a:graphic>
          <a:graphicData uri="http://schemas.openxmlformats.org/drawingml/2006/table">
            <a:tbl>
              <a:tblPr firstRow="1" bandRow="1">
                <a:tableStyleId>{5C22544A-7EE6-4342-B048-85BDC9FD1C3A}</a:tableStyleId>
              </a:tblPr>
              <a:tblGrid>
                <a:gridCol w="10379099">
                  <a:extLst>
                    <a:ext uri="{9D8B030D-6E8A-4147-A177-3AD203B41FA5}">
                      <a16:colId xmlns:a16="http://schemas.microsoft.com/office/drawing/2014/main" val="2469373382"/>
                    </a:ext>
                  </a:extLst>
                </a:gridCol>
              </a:tblGrid>
              <a:tr h="288287">
                <a:tc>
                  <a:txBody>
                    <a:bodyPr/>
                    <a:lstStyle/>
                    <a:p>
                      <a:r>
                        <a:rPr lang="de-DE" sz="2400" b="1" dirty="0">
                          <a:solidFill>
                            <a:schemeClr val="tx1"/>
                          </a:solidFill>
                          <a:latin typeface="Source Sans Pro" panose="020B0503030403020204" pitchFamily="34" charset="0"/>
                          <a:ea typeface="Source Sans Pro" panose="020B0503030403020204" pitchFamily="34" charset="0"/>
                        </a:rPr>
                        <a:t>368 </a:t>
                      </a:r>
                      <a:r>
                        <a:rPr lang="de-DE" sz="2400" b="0" dirty="0">
                          <a:solidFill>
                            <a:schemeClr val="tx1"/>
                          </a:solidFill>
                          <a:latin typeface="Source Sans Pro" panose="020B0503030403020204" pitchFamily="34" charset="0"/>
                          <a:ea typeface="Source Sans Pro" panose="020B0503030403020204" pitchFamily="34" charset="0"/>
                        </a:rPr>
                        <a:t>Studienverträge vs. </a:t>
                      </a:r>
                      <a:r>
                        <a:rPr lang="de-DE" sz="2400" b="1" dirty="0">
                          <a:solidFill>
                            <a:schemeClr val="tx1"/>
                          </a:solidFill>
                          <a:latin typeface="Source Sans Pro" panose="020B0503030403020204" pitchFamily="34" charset="0"/>
                          <a:ea typeface="Source Sans Pro" panose="020B0503030403020204" pitchFamily="34" charset="0"/>
                        </a:rPr>
                        <a:t>1.124</a:t>
                      </a:r>
                      <a:r>
                        <a:rPr lang="de-DE" sz="2400" b="0" dirty="0">
                          <a:solidFill>
                            <a:schemeClr val="tx1"/>
                          </a:solidFill>
                          <a:latin typeface="Source Sans Pro" panose="020B0503030403020204" pitchFamily="34" charset="0"/>
                          <a:ea typeface="Source Sans Pro" panose="020B0503030403020204" pitchFamily="34" charset="0"/>
                        </a:rPr>
                        <a:t> zur Verfügung gestellte Studienplätze bedeutet zum Zeitpunkt </a:t>
                      </a:r>
                      <a:r>
                        <a:rPr lang="de-DE" sz="2400" b="1" dirty="0">
                          <a:solidFill>
                            <a:schemeClr val="tx1"/>
                          </a:solidFill>
                          <a:latin typeface="Source Sans Pro" panose="020B0503030403020204" pitchFamily="34" charset="0"/>
                          <a:ea typeface="Source Sans Pro" panose="020B0503030403020204" pitchFamily="34" charset="0"/>
                        </a:rPr>
                        <a:t>26.08.2024</a:t>
                      </a:r>
                      <a:r>
                        <a:rPr lang="de-DE" sz="2400" b="0" dirty="0">
                          <a:solidFill>
                            <a:schemeClr val="tx1"/>
                          </a:solidFill>
                          <a:latin typeface="Source Sans Pro" panose="020B0503030403020204" pitchFamily="34" charset="0"/>
                          <a:ea typeface="Source Sans Pro" panose="020B0503030403020204" pitchFamily="34" charset="0"/>
                        </a:rPr>
                        <a:t> eine Bedarfsdeckung von </a:t>
                      </a:r>
                      <a:r>
                        <a:rPr lang="de-DE" sz="2400" b="1" dirty="0">
                          <a:solidFill>
                            <a:schemeClr val="tx1"/>
                          </a:solidFill>
                          <a:latin typeface="Source Sans Pro" panose="020B0503030403020204" pitchFamily="34" charset="0"/>
                          <a:ea typeface="Source Sans Pro" panose="020B0503030403020204" pitchFamily="34" charset="0"/>
                        </a:rPr>
                        <a:t>32,7%</a:t>
                      </a:r>
                      <a:r>
                        <a:rPr lang="de-DE" sz="2400" b="0" dirty="0">
                          <a:solidFill>
                            <a:schemeClr val="tx1"/>
                          </a:solidFill>
                          <a:latin typeface="Source Sans Pro" panose="020B0503030403020204" pitchFamily="34" charset="0"/>
                          <a:ea typeface="Source Sans Pro" panose="020B0503030403020204" pitchFamily="34" charset="0"/>
                        </a:rPr>
                        <a:t>.</a:t>
                      </a:r>
                    </a:p>
                  </a:txBody>
                  <a:tcPr>
                    <a:solidFill>
                      <a:schemeClr val="bg1"/>
                    </a:solidFill>
                  </a:tcPr>
                </a:tc>
                <a:extLst>
                  <a:ext uri="{0D108BD9-81ED-4DB2-BD59-A6C34878D82A}">
                    <a16:rowId xmlns:a16="http://schemas.microsoft.com/office/drawing/2014/main" val="3079330753"/>
                  </a:ext>
                </a:extLst>
              </a:tr>
            </a:tbl>
          </a:graphicData>
        </a:graphic>
      </p:graphicFrame>
    </p:spTree>
    <p:extLst>
      <p:ext uri="{BB962C8B-B14F-4D97-AF65-F5344CB8AC3E}">
        <p14:creationId xmlns:p14="http://schemas.microsoft.com/office/powerpoint/2010/main" val="19756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3">
            <a:extLst>
              <a:ext uri="{FF2B5EF4-FFF2-40B4-BE49-F238E27FC236}">
                <a16:creationId xmlns:a16="http://schemas.microsoft.com/office/drawing/2014/main" id="{D8A5BA1E-8160-4BBB-B7B5-99A02E895FDE}"/>
              </a:ext>
            </a:extLst>
          </p:cNvPr>
          <p:cNvSpPr>
            <a:spLocks noGrp="1"/>
          </p:cNvSpPr>
          <p:nvPr/>
        </p:nvSpPr>
        <p:spPr>
          <a:xfrm>
            <a:off x="4520480" y="2403482"/>
            <a:ext cx="7617883" cy="2540000"/>
          </a:xfrm>
          <a:prstGeom prst="rect">
            <a:avLst/>
          </a:prstGeom>
          <a:solidFill>
            <a:srgbClr val="0E4A7D"/>
          </a:solidFill>
          <a:ln>
            <a:solidFill>
              <a:srgbClr val="009EE3"/>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2100" b="0" i="0" kern="1200">
                <a:solidFill>
                  <a:srgbClr val="09497D"/>
                </a:solidFill>
                <a:latin typeface="Source Sans Pro Semibold"/>
                <a:ea typeface="+mn-ea"/>
                <a:cs typeface="Source Sans Pro Semibold"/>
              </a:defRPr>
            </a:lvl1pPr>
            <a:lvl2pPr marL="742950" indent="-28575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2pPr>
            <a:lvl3pPr marL="11430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3pPr>
            <a:lvl4pPr marL="16002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4pPr>
            <a:lvl5pPr marL="2057400" indent="-228600" algn="l" defTabSz="457200" rtl="0" eaLnBrk="1" latinLnBrk="0" hangingPunct="1">
              <a:spcBef>
                <a:spcPct val="20000"/>
              </a:spcBef>
              <a:buFont typeface="Arial"/>
              <a:buChar char="»"/>
              <a:defRPr sz="2100" b="0" i="0" kern="1200">
                <a:solidFill>
                  <a:srgbClr val="09497D"/>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a:p>
        </p:txBody>
      </p:sp>
      <p:sp>
        <p:nvSpPr>
          <p:cNvPr id="11" name="Titel 9">
            <a:extLst>
              <a:ext uri="{FF2B5EF4-FFF2-40B4-BE49-F238E27FC236}">
                <a16:creationId xmlns:a16="http://schemas.microsoft.com/office/drawing/2014/main" id="{97AC5C35-1532-43AB-94D8-F9E18A39041F}"/>
              </a:ext>
            </a:extLst>
          </p:cNvPr>
          <p:cNvSpPr>
            <a:spLocks noGrp="1"/>
          </p:cNvSpPr>
          <p:nvPr/>
        </p:nvSpPr>
        <p:spPr>
          <a:xfrm>
            <a:off x="4862798" y="2712315"/>
            <a:ext cx="7279485" cy="806402"/>
          </a:xfrm>
          <a:prstGeom prst="rect">
            <a:avLst/>
          </a:prstGeom>
        </p:spPr>
        <p:txBody>
          <a:bodyPr>
            <a:normAutofit/>
          </a:bodyPr>
          <a:lstStyle>
            <a:lvl1pPr algn="l" defTabSz="457200" rtl="0" eaLnBrk="1" latinLnBrk="0" hangingPunct="1">
              <a:spcBef>
                <a:spcPct val="0"/>
              </a:spcBef>
              <a:buNone/>
              <a:defRPr sz="2800" b="1" i="0" kern="1200" baseline="0">
                <a:solidFill>
                  <a:schemeClr val="bg1"/>
                </a:solidFill>
                <a:latin typeface="Source Sans Pro"/>
                <a:ea typeface="+mj-ea"/>
                <a:cs typeface="Source Sans Pro"/>
              </a:defRPr>
            </a:lvl1pPr>
          </a:lstStyle>
          <a:p>
            <a:r>
              <a:rPr lang="de-DE" dirty="0"/>
              <a:t>Update: Wahlen und Wahlordnung</a:t>
            </a:r>
          </a:p>
        </p:txBody>
      </p:sp>
      <p:sp>
        <p:nvSpPr>
          <p:cNvPr id="13" name="Textplatzhalter 10">
            <a:extLst>
              <a:ext uri="{FF2B5EF4-FFF2-40B4-BE49-F238E27FC236}">
                <a16:creationId xmlns:a16="http://schemas.microsoft.com/office/drawing/2014/main" id="{34593AC1-D2AF-4B70-8B9F-70C8235901D0}"/>
              </a:ext>
            </a:extLst>
          </p:cNvPr>
          <p:cNvSpPr>
            <a:spLocks noGrp="1"/>
          </p:cNvSpPr>
          <p:nvPr/>
        </p:nvSpPr>
        <p:spPr>
          <a:xfrm>
            <a:off x="4862799" y="3313355"/>
            <a:ext cx="7288443" cy="995081"/>
          </a:xfrm>
          <a:prstGeom prst="rect">
            <a:avLst/>
          </a:prstGeom>
        </p:spPr>
        <p:txBody>
          <a:bodyPr vert="horz" lIns="91440" tIns="45720" rIns="91440" bIns="45720" rtlCol="0">
            <a:normAutofit/>
          </a:bodyPr>
          <a:lstStyle>
            <a:lvl1pPr marL="0" indent="0" algn="l" defTabSz="457200" rtl="0" eaLnBrk="1" latinLnBrk="0" hangingPunct="1">
              <a:spcBef>
                <a:spcPts val="0"/>
              </a:spcBef>
              <a:spcAft>
                <a:spcPts val="0"/>
              </a:spcAft>
              <a:buFont typeface="Arial"/>
              <a:buNone/>
              <a:defRPr sz="2000" b="0" i="0" kern="1200" baseline="0">
                <a:solidFill>
                  <a:srgbClr val="009FE3"/>
                </a:solidFill>
                <a:latin typeface="Source Sans Pro Semibold"/>
                <a:ea typeface="+mn-ea"/>
                <a:cs typeface="Source Sans Pro Semibold"/>
              </a:defRPr>
            </a:lvl1pPr>
            <a:lvl2pPr marL="742950" indent="-28575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2pPr>
            <a:lvl3pPr marL="11430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3pPr>
            <a:lvl4pPr marL="16002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4pPr>
            <a:lvl5pPr marL="20574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Prof. Dr. Frauke Deckow </a:t>
            </a:r>
          </a:p>
          <a:p>
            <a:r>
              <a:rPr lang="de-DE" dirty="0"/>
              <a:t>Direktorin Staatliche Studienakademie Glauchau</a:t>
            </a:r>
          </a:p>
        </p:txBody>
      </p:sp>
      <p:sp>
        <p:nvSpPr>
          <p:cNvPr id="15" name="Textplatzhalter 11">
            <a:extLst>
              <a:ext uri="{FF2B5EF4-FFF2-40B4-BE49-F238E27FC236}">
                <a16:creationId xmlns:a16="http://schemas.microsoft.com/office/drawing/2014/main" id="{97D8A461-AA75-43AE-B9E0-B757A54AC5EC}"/>
              </a:ext>
            </a:extLst>
          </p:cNvPr>
          <p:cNvSpPr>
            <a:spLocks noGrp="1"/>
          </p:cNvSpPr>
          <p:nvPr/>
        </p:nvSpPr>
        <p:spPr>
          <a:xfrm>
            <a:off x="4870962" y="4206409"/>
            <a:ext cx="7288444" cy="339603"/>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ts val="0"/>
              </a:spcBef>
              <a:spcAft>
                <a:spcPts val="0"/>
              </a:spcAft>
              <a:buFont typeface="Arial"/>
              <a:buNone/>
              <a:defRPr sz="2000" b="0" i="0" kern="1200" baseline="0">
                <a:solidFill>
                  <a:srgbClr val="009FE3"/>
                </a:solidFill>
                <a:latin typeface="Source Sans Pro Semibold"/>
                <a:ea typeface="+mn-ea"/>
                <a:cs typeface="Source Sans Pro Semibold"/>
              </a:defRPr>
            </a:lvl1pPr>
            <a:lvl2pPr marL="742950" indent="-28575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2pPr>
            <a:lvl3pPr marL="11430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3pPr>
            <a:lvl4pPr marL="16002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4pPr>
            <a:lvl5pPr marL="2057400" indent="-228600" algn="l" defTabSz="457200" rtl="0" eaLnBrk="1" latinLnBrk="0" hangingPunct="1">
              <a:spcBef>
                <a:spcPts val="0"/>
              </a:spcBef>
              <a:spcAft>
                <a:spcPts val="0"/>
              </a:spcAft>
              <a:buFont typeface="Arial"/>
              <a:buChar char="»"/>
              <a:defRPr sz="2100" b="0" i="0" kern="1200">
                <a:solidFill>
                  <a:srgbClr val="09497D"/>
                </a:solidFill>
                <a:latin typeface="Source Sans Pro Semibold"/>
                <a:ea typeface="+mn-ea"/>
                <a:cs typeface="Source Sans Pro Semi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Praxispartner-Tag: 29.08.2024</a:t>
            </a:r>
          </a:p>
        </p:txBody>
      </p:sp>
    </p:spTree>
    <p:extLst>
      <p:ext uri="{BB962C8B-B14F-4D97-AF65-F5344CB8AC3E}">
        <p14:creationId xmlns:p14="http://schemas.microsoft.com/office/powerpoint/2010/main" val="177382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DB31E6-A095-498A-B83F-40C344F78498}"/>
              </a:ext>
            </a:extLst>
          </p:cNvPr>
          <p:cNvSpPr>
            <a:spLocks noGrp="1"/>
          </p:cNvSpPr>
          <p:nvPr>
            <p:ph type="title"/>
          </p:nvPr>
        </p:nvSpPr>
        <p:spPr>
          <a:xfrm>
            <a:off x="328303" y="326048"/>
            <a:ext cx="4737970" cy="540375"/>
          </a:xfrm>
        </p:spPr>
        <p:txBody>
          <a:bodyPr/>
          <a:lstStyle/>
          <a:p>
            <a:r>
              <a:rPr lang="de-DE" sz="2400" b="1" dirty="0">
                <a:latin typeface="Source Sans Pro" panose="020B0503030403020204" pitchFamily="34" charset="0"/>
                <a:ea typeface="Source Sans Pro" panose="020B0503030403020204" pitchFamily="34" charset="0"/>
              </a:rPr>
              <a:t>Organe der zentralen Ebene</a:t>
            </a:r>
          </a:p>
        </p:txBody>
      </p:sp>
      <p:cxnSp>
        <p:nvCxnSpPr>
          <p:cNvPr id="6" name="Gerader Verbinder 5">
            <a:extLst>
              <a:ext uri="{FF2B5EF4-FFF2-40B4-BE49-F238E27FC236}">
                <a16:creationId xmlns:a16="http://schemas.microsoft.com/office/drawing/2014/main" id="{9AF79AA0-A54E-4E76-AEF9-CEED8B93BCFF}"/>
              </a:ext>
            </a:extLst>
          </p:cNvPr>
          <p:cNvCxnSpPr>
            <a:cxnSpLocks/>
          </p:cNvCxnSpPr>
          <p:nvPr/>
        </p:nvCxnSpPr>
        <p:spPr>
          <a:xfrm>
            <a:off x="6010728" y="3417974"/>
            <a:ext cx="0" cy="706687"/>
          </a:xfrm>
          <a:prstGeom prst="line">
            <a:avLst/>
          </a:prstGeom>
          <a:ln w="19050">
            <a:solidFill>
              <a:srgbClr val="0E4A7D"/>
            </a:solidFill>
          </a:ln>
          <a:effectLst/>
        </p:spPr>
        <p:style>
          <a:lnRef idx="2">
            <a:schemeClr val="accent1"/>
          </a:lnRef>
          <a:fillRef idx="0">
            <a:schemeClr val="accent1"/>
          </a:fillRef>
          <a:effectRef idx="1">
            <a:schemeClr val="accent1"/>
          </a:effectRef>
          <a:fontRef idx="minor">
            <a:schemeClr val="tx1"/>
          </a:fontRef>
        </p:style>
      </p:cxnSp>
      <p:sp>
        <p:nvSpPr>
          <p:cNvPr id="18" name="Rechteck 17">
            <a:extLst>
              <a:ext uri="{FF2B5EF4-FFF2-40B4-BE49-F238E27FC236}">
                <a16:creationId xmlns:a16="http://schemas.microsoft.com/office/drawing/2014/main" id="{ADE6FD24-88B5-4245-9377-F9551714F228}"/>
              </a:ext>
            </a:extLst>
          </p:cNvPr>
          <p:cNvSpPr/>
          <p:nvPr/>
        </p:nvSpPr>
        <p:spPr>
          <a:xfrm>
            <a:off x="6840447" y="4435748"/>
            <a:ext cx="1456669" cy="1606876"/>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19" name="Rechteck 18">
            <a:extLst>
              <a:ext uri="{FF2B5EF4-FFF2-40B4-BE49-F238E27FC236}">
                <a16:creationId xmlns:a16="http://schemas.microsoft.com/office/drawing/2014/main" id="{E93C9F2A-7EF7-4DCA-B33E-232E5B412A29}"/>
              </a:ext>
            </a:extLst>
          </p:cNvPr>
          <p:cNvSpPr/>
          <p:nvPr/>
        </p:nvSpPr>
        <p:spPr>
          <a:xfrm>
            <a:off x="5272893" y="4435749"/>
            <a:ext cx="1456669" cy="1606876"/>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20" name="Rechteck 19">
            <a:extLst>
              <a:ext uri="{FF2B5EF4-FFF2-40B4-BE49-F238E27FC236}">
                <a16:creationId xmlns:a16="http://schemas.microsoft.com/office/drawing/2014/main" id="{DD2698B3-3FFE-454F-A9BC-0DBC1AEFD26B}"/>
              </a:ext>
            </a:extLst>
          </p:cNvPr>
          <p:cNvSpPr/>
          <p:nvPr/>
        </p:nvSpPr>
        <p:spPr>
          <a:xfrm>
            <a:off x="3704428" y="4435749"/>
            <a:ext cx="1456669" cy="1606876"/>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cxnSp>
        <p:nvCxnSpPr>
          <p:cNvPr id="21" name="Gerader Verbinder 20">
            <a:extLst>
              <a:ext uri="{FF2B5EF4-FFF2-40B4-BE49-F238E27FC236}">
                <a16:creationId xmlns:a16="http://schemas.microsoft.com/office/drawing/2014/main" id="{891D3AD8-0F19-4392-BDA5-05C5596E9C43}"/>
              </a:ext>
            </a:extLst>
          </p:cNvPr>
          <p:cNvCxnSpPr>
            <a:cxnSpLocks/>
          </p:cNvCxnSpPr>
          <p:nvPr/>
        </p:nvCxnSpPr>
        <p:spPr>
          <a:xfrm>
            <a:off x="4361203" y="4009615"/>
            <a:ext cx="3373763" cy="0"/>
          </a:xfrm>
          <a:prstGeom prst="line">
            <a:avLst/>
          </a:prstGeom>
          <a:ln w="19050">
            <a:solidFill>
              <a:srgbClr val="0E4A7D"/>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21C22B5-DA53-4C28-94FC-144994FCD4CD}"/>
              </a:ext>
            </a:extLst>
          </p:cNvPr>
          <p:cNvCxnSpPr>
            <a:cxnSpLocks/>
          </p:cNvCxnSpPr>
          <p:nvPr/>
        </p:nvCxnSpPr>
        <p:spPr>
          <a:xfrm>
            <a:off x="1462859" y="1591794"/>
            <a:ext cx="9072538" cy="0"/>
          </a:xfrm>
          <a:prstGeom prst="line">
            <a:avLst/>
          </a:prstGeom>
          <a:ln w="19050">
            <a:solidFill>
              <a:srgbClr val="009FE3"/>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AFF3D030-8105-423B-A783-54162DE2B0AC}"/>
              </a:ext>
            </a:extLst>
          </p:cNvPr>
          <p:cNvSpPr/>
          <p:nvPr/>
        </p:nvSpPr>
        <p:spPr>
          <a:xfrm>
            <a:off x="328303" y="1298281"/>
            <a:ext cx="3259228" cy="3998833"/>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24" name="Rechteck 23">
            <a:extLst>
              <a:ext uri="{FF2B5EF4-FFF2-40B4-BE49-F238E27FC236}">
                <a16:creationId xmlns:a16="http://schemas.microsoft.com/office/drawing/2014/main" id="{0F97749E-DCA0-4891-BFD1-7AD582BD9413}"/>
              </a:ext>
            </a:extLst>
          </p:cNvPr>
          <p:cNvSpPr/>
          <p:nvPr/>
        </p:nvSpPr>
        <p:spPr>
          <a:xfrm>
            <a:off x="328303" y="1291184"/>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HOCHSCHULRAT</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40" name="Rechteck 39">
            <a:extLst>
              <a:ext uri="{FF2B5EF4-FFF2-40B4-BE49-F238E27FC236}">
                <a16:creationId xmlns:a16="http://schemas.microsoft.com/office/drawing/2014/main" id="{C0AB91A7-CF37-4E5B-A395-DC4CF3BE4CD3}"/>
              </a:ext>
            </a:extLst>
          </p:cNvPr>
          <p:cNvSpPr/>
          <p:nvPr/>
        </p:nvSpPr>
        <p:spPr>
          <a:xfrm>
            <a:off x="4361203" y="960903"/>
            <a:ext cx="3259228" cy="1420110"/>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41" name="Textfeld 40">
            <a:extLst>
              <a:ext uri="{FF2B5EF4-FFF2-40B4-BE49-F238E27FC236}">
                <a16:creationId xmlns:a16="http://schemas.microsoft.com/office/drawing/2014/main" id="{4594B8C0-E2A3-4DD3-BEA7-2F673666646B}"/>
              </a:ext>
            </a:extLst>
          </p:cNvPr>
          <p:cNvSpPr txBox="1"/>
          <p:nvPr/>
        </p:nvSpPr>
        <p:spPr>
          <a:xfrm>
            <a:off x="397869" y="2382202"/>
            <a:ext cx="3124084" cy="2292935"/>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11 stimmberechtigte Mitglieder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3 Mitglieder oder Angehörige der Hochschule</a:t>
            </a:r>
          </a:p>
          <a:p>
            <a:pPr marL="171450" indent="-1714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4 Vorsitzende der Erweiterten Studien-</a:t>
            </a:r>
            <a:r>
              <a:rPr lang="de-DE" sz="1100" dirty="0" err="1">
                <a:solidFill>
                  <a:srgbClr val="0E4A7D"/>
                </a:solidFill>
                <a:highlight>
                  <a:srgbClr val="FFFF00"/>
                </a:highlight>
                <a:latin typeface="Source Sans Pro" panose="020B0503030403020204" pitchFamily="34" charset="0"/>
                <a:ea typeface="Source Sans Pro" panose="020B0503030403020204" pitchFamily="34" charset="0"/>
              </a:rPr>
              <a:t>akademieräte</a:t>
            </a: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 </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4 externe Persönlichkeiten aus Wissenschaft, Wirtschaft, Kultur oder beruflicher Praxis, die mit dem Hochschulwesen vertraut sind </a:t>
            </a:r>
            <a:br>
              <a:rPr lang="de-DE" sz="1100" dirty="0">
                <a:solidFill>
                  <a:srgbClr val="0E4A7D"/>
                </a:solidFill>
                <a:latin typeface="Source Sans Pro" panose="020B0503030403020204" pitchFamily="34" charset="0"/>
                <a:ea typeface="Source Sans Pro" panose="020B0503030403020204" pitchFamily="34" charset="0"/>
              </a:rPr>
            </a:br>
            <a:endParaRPr lang="de-DE" sz="1100" dirty="0">
              <a:solidFill>
                <a:srgbClr val="0E4A7D"/>
              </a:solidFill>
              <a:latin typeface="Source Sans Pro" panose="020B0503030403020204" pitchFamily="34" charset="0"/>
              <a:ea typeface="Source Sans Pro" panose="020B0503030403020204" pitchFamily="34" charset="0"/>
            </a:endParaRP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4 Mitglieder mit beratender Stimme </a:t>
            </a:r>
            <a:br>
              <a:rPr lang="de-DE" sz="1100" dirty="0">
                <a:solidFill>
                  <a:srgbClr val="0E4A7D"/>
                </a:solidFill>
                <a:latin typeface="Source Sans Pro" panose="020B0503030403020204" pitchFamily="34" charset="0"/>
                <a:ea typeface="Source Sans Pro" panose="020B0503030403020204" pitchFamily="34" charset="0"/>
              </a:rPr>
            </a:br>
            <a:r>
              <a:rPr lang="de-DE" sz="1100" dirty="0">
                <a:solidFill>
                  <a:srgbClr val="0E4A7D"/>
                </a:solidFill>
                <a:latin typeface="Source Sans Pro" panose="020B0503030403020204" pitchFamily="34" charset="0"/>
                <a:ea typeface="Source Sans Pro" panose="020B0503030403020204" pitchFamily="34" charset="0"/>
              </a:rPr>
              <a:t>(VSW, DGB, freie Wohlfahrtsverbände und IHK)</a:t>
            </a:r>
          </a:p>
          <a:p>
            <a:pPr marL="171450" indent="-1714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Das SMWK beruft gemäß § 91, Abs. 7 die Mitglieder des Hochschulrates.</a:t>
            </a:r>
          </a:p>
        </p:txBody>
      </p:sp>
      <p:sp>
        <p:nvSpPr>
          <p:cNvPr id="42" name="Rechteck 41">
            <a:extLst>
              <a:ext uri="{FF2B5EF4-FFF2-40B4-BE49-F238E27FC236}">
                <a16:creationId xmlns:a16="http://schemas.microsoft.com/office/drawing/2014/main" id="{5AF369E9-89BC-40BD-86B3-7F801D2C60B7}"/>
              </a:ext>
            </a:extLst>
          </p:cNvPr>
          <p:cNvSpPr/>
          <p:nvPr/>
        </p:nvSpPr>
        <p:spPr>
          <a:xfrm>
            <a:off x="4361203" y="961871"/>
            <a:ext cx="325922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REKTORAT</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43" name="Textfeld 42">
            <a:extLst>
              <a:ext uri="{FF2B5EF4-FFF2-40B4-BE49-F238E27FC236}">
                <a16:creationId xmlns:a16="http://schemas.microsoft.com/office/drawing/2014/main" id="{EF5E68F7-4E17-42B6-A321-D48D78713319}"/>
              </a:ext>
            </a:extLst>
          </p:cNvPr>
          <p:cNvSpPr txBox="1"/>
          <p:nvPr/>
        </p:nvSpPr>
        <p:spPr>
          <a:xfrm>
            <a:off x="383149" y="1831409"/>
            <a:ext cx="3138804" cy="523220"/>
          </a:xfrm>
          <a:prstGeom prst="rect">
            <a:avLst/>
          </a:prstGeom>
          <a:noFill/>
        </p:spPr>
        <p:txBody>
          <a:bodyPr wrap="square">
            <a:spAutoFit/>
          </a:bodyPr>
          <a:lstStyle/>
          <a:p>
            <a:pPr algn="ctr"/>
            <a:r>
              <a:rPr lang="de-DE" sz="1400" dirty="0">
                <a:solidFill>
                  <a:srgbClr val="0E4A7D"/>
                </a:solidFill>
                <a:latin typeface="Source Sans Pro" panose="020B0503030403020204" pitchFamily="34" charset="0"/>
                <a:ea typeface="Source Sans Pro" panose="020B0503030403020204" pitchFamily="34" charset="0"/>
              </a:rPr>
              <a:t>Zusammensetzung gemäß § 91, Abs. 6 </a:t>
            </a:r>
            <a:r>
              <a:rPr lang="de-DE" sz="1400" dirty="0" err="1">
                <a:solidFill>
                  <a:srgbClr val="0E4A7D"/>
                </a:solidFill>
                <a:latin typeface="Source Sans Pro" panose="020B0503030403020204" pitchFamily="34" charset="0"/>
                <a:ea typeface="Source Sans Pro" panose="020B0503030403020204" pitchFamily="34" charset="0"/>
              </a:rPr>
              <a:t>SächsHSG</a:t>
            </a:r>
            <a:r>
              <a:rPr lang="de-DE" sz="1400" dirty="0">
                <a:solidFill>
                  <a:srgbClr val="0E4A7D"/>
                </a:solidFill>
                <a:latin typeface="Source Sans Pro" panose="020B0503030403020204" pitchFamily="34" charset="0"/>
                <a:ea typeface="Source Sans Pro" panose="020B0503030403020204" pitchFamily="34" charset="0"/>
              </a:rPr>
              <a:t> und § 18 GO</a:t>
            </a:r>
          </a:p>
        </p:txBody>
      </p:sp>
      <p:sp>
        <p:nvSpPr>
          <p:cNvPr id="47" name="Textfeld 46">
            <a:extLst>
              <a:ext uri="{FF2B5EF4-FFF2-40B4-BE49-F238E27FC236}">
                <a16:creationId xmlns:a16="http://schemas.microsoft.com/office/drawing/2014/main" id="{D084A17F-5C74-4698-8367-6221124B8ADE}"/>
              </a:ext>
            </a:extLst>
          </p:cNvPr>
          <p:cNvSpPr txBox="1"/>
          <p:nvPr/>
        </p:nvSpPr>
        <p:spPr>
          <a:xfrm>
            <a:off x="4474769" y="1693213"/>
            <a:ext cx="3124084" cy="600164"/>
          </a:xfrm>
          <a:prstGeom prst="rect">
            <a:avLst/>
          </a:prstGeom>
          <a:noFill/>
        </p:spPr>
        <p:txBody>
          <a:bodyPr wrap="square">
            <a:spAutoFit/>
          </a:bodyPr>
          <a:lstStyle/>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 Rektor </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 Kanzler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 nebenberuflich tätige Pro-Rektoren </a:t>
            </a:r>
          </a:p>
        </p:txBody>
      </p:sp>
      <p:sp>
        <p:nvSpPr>
          <p:cNvPr id="48" name="Rechteck 47">
            <a:extLst>
              <a:ext uri="{FF2B5EF4-FFF2-40B4-BE49-F238E27FC236}">
                <a16:creationId xmlns:a16="http://schemas.microsoft.com/office/drawing/2014/main" id="{740D4AC4-BCB6-4A85-8DDA-BAB549122BA2}"/>
              </a:ext>
            </a:extLst>
          </p:cNvPr>
          <p:cNvSpPr/>
          <p:nvPr/>
        </p:nvSpPr>
        <p:spPr>
          <a:xfrm>
            <a:off x="4490624" y="2307981"/>
            <a:ext cx="2970893" cy="878341"/>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49" name="Rechteck 48">
            <a:extLst>
              <a:ext uri="{FF2B5EF4-FFF2-40B4-BE49-F238E27FC236}">
                <a16:creationId xmlns:a16="http://schemas.microsoft.com/office/drawing/2014/main" id="{147F5738-570E-4765-BCF9-EE5EE62BD550}"/>
              </a:ext>
            </a:extLst>
          </p:cNvPr>
          <p:cNvSpPr/>
          <p:nvPr/>
        </p:nvSpPr>
        <p:spPr>
          <a:xfrm>
            <a:off x="4509220" y="2307982"/>
            <a:ext cx="2970893" cy="339247"/>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FFFFF"/>
                </a:solidFill>
                <a:latin typeface="Source Sans Pro" panose="020B0503030403020204" pitchFamily="34" charset="0"/>
                <a:ea typeface="Source Sans Pro" panose="020B0503030403020204" pitchFamily="34" charset="0"/>
              </a:rPr>
              <a:t>Direktorenversammlung</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50" name="Textfeld 49">
            <a:extLst>
              <a:ext uri="{FF2B5EF4-FFF2-40B4-BE49-F238E27FC236}">
                <a16:creationId xmlns:a16="http://schemas.microsoft.com/office/drawing/2014/main" id="{A54FE360-E662-4518-B3DC-6ABD3AEE193E}"/>
              </a:ext>
            </a:extLst>
          </p:cNvPr>
          <p:cNvSpPr txBox="1"/>
          <p:nvPr/>
        </p:nvSpPr>
        <p:spPr>
          <a:xfrm>
            <a:off x="4806848" y="2894634"/>
            <a:ext cx="2407759" cy="261610"/>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7 Direktoren der Studienakademien</a:t>
            </a:r>
            <a:endParaRPr lang="de-DE" sz="1100" dirty="0">
              <a:solidFill>
                <a:srgbClr val="0E4A7D"/>
              </a:solidFill>
            </a:endParaRPr>
          </a:p>
        </p:txBody>
      </p:sp>
      <p:sp>
        <p:nvSpPr>
          <p:cNvPr id="54" name="Textfeld 53">
            <a:extLst>
              <a:ext uri="{FF2B5EF4-FFF2-40B4-BE49-F238E27FC236}">
                <a16:creationId xmlns:a16="http://schemas.microsoft.com/office/drawing/2014/main" id="{12DE05EE-11D9-40E2-9B88-76EF67DABE19}"/>
              </a:ext>
            </a:extLst>
          </p:cNvPr>
          <p:cNvSpPr txBox="1"/>
          <p:nvPr/>
        </p:nvSpPr>
        <p:spPr>
          <a:xfrm>
            <a:off x="3668213" y="5208793"/>
            <a:ext cx="1398060" cy="954107"/>
          </a:xfrm>
          <a:prstGeom prst="rect">
            <a:avLst/>
          </a:prstGeom>
          <a:noFill/>
        </p:spPr>
        <p:txBody>
          <a:bodyPr wrap="square">
            <a:spAutoFit/>
          </a:bodyPr>
          <a:lstStyle/>
          <a:p>
            <a:r>
              <a:rPr lang="de-DE" sz="900" dirty="0">
                <a:solidFill>
                  <a:srgbClr val="0E4A7D"/>
                </a:solidFill>
                <a:latin typeface="Source Sans Pro" panose="020B0503030403020204" pitchFamily="34" charset="0"/>
                <a:ea typeface="Source Sans Pro" panose="020B0503030403020204" pitchFamily="34" charset="0"/>
              </a:rPr>
              <a:t>6 Hochschullehrer</a:t>
            </a:r>
          </a:p>
          <a:p>
            <a:r>
              <a:rPr lang="de-DE" sz="900" dirty="0">
                <a:solidFill>
                  <a:srgbClr val="0E4A7D"/>
                </a:solidFill>
                <a:highlight>
                  <a:srgbClr val="FFFF00"/>
                </a:highlight>
                <a:latin typeface="Source Sans Pro" panose="020B0503030403020204" pitchFamily="34" charset="0"/>
                <a:ea typeface="Source Sans Pro" panose="020B0503030403020204" pitchFamily="34" charset="0"/>
              </a:rPr>
              <a:t>2 Duale Praxispartner</a:t>
            </a:r>
          </a:p>
          <a:p>
            <a:r>
              <a:rPr lang="de-DE" sz="900" dirty="0">
                <a:solidFill>
                  <a:srgbClr val="0E4A7D"/>
                </a:solidFill>
                <a:latin typeface="Source Sans Pro" panose="020B0503030403020204" pitchFamily="34" charset="0"/>
                <a:ea typeface="Source Sans Pro" panose="020B0503030403020204" pitchFamily="34" charset="0"/>
              </a:rPr>
              <a:t>1 Vertreter (Wiss. MA / VW </a:t>
            </a:r>
          </a:p>
          <a:p>
            <a:r>
              <a:rPr lang="de-DE" sz="900" dirty="0">
                <a:solidFill>
                  <a:srgbClr val="0E4A7D"/>
                </a:solidFill>
                <a:latin typeface="Source Sans Pro" panose="020B0503030403020204" pitchFamily="34" charset="0"/>
                <a:ea typeface="Source Sans Pro" panose="020B0503030403020204" pitchFamily="34" charset="0"/>
              </a:rPr>
              <a:t>    und Technik)</a:t>
            </a:r>
          </a:p>
          <a:p>
            <a:r>
              <a:rPr lang="de-DE" sz="900" dirty="0">
                <a:solidFill>
                  <a:srgbClr val="0E4A7D"/>
                </a:solidFill>
                <a:latin typeface="Source Sans Pro" panose="020B0503030403020204" pitchFamily="34" charset="0"/>
                <a:ea typeface="Source Sans Pro" panose="020B0503030403020204" pitchFamily="34" charset="0"/>
              </a:rPr>
              <a:t>2 Studierende</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sp>
        <p:nvSpPr>
          <p:cNvPr id="55" name="Rechteck 54">
            <a:extLst>
              <a:ext uri="{FF2B5EF4-FFF2-40B4-BE49-F238E27FC236}">
                <a16:creationId xmlns:a16="http://schemas.microsoft.com/office/drawing/2014/main" id="{B68E9794-F7C3-4956-AC11-99453D1A591A}"/>
              </a:ext>
            </a:extLst>
          </p:cNvPr>
          <p:cNvSpPr/>
          <p:nvPr/>
        </p:nvSpPr>
        <p:spPr>
          <a:xfrm>
            <a:off x="3704428" y="4435748"/>
            <a:ext cx="1456669" cy="676481"/>
          </a:xfrm>
          <a:prstGeom prst="rect">
            <a:avLst/>
          </a:prstGeom>
          <a:solidFill>
            <a:srgbClr val="0E4A7D"/>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FFFFFF"/>
                </a:solidFill>
                <a:latin typeface="Source Sans Pro" panose="020B0503030403020204" pitchFamily="34" charset="0"/>
                <a:ea typeface="Source Sans Pro" panose="020B0503030403020204" pitchFamily="34" charset="0"/>
              </a:rPr>
              <a:t>Fachbereichs-kommission</a:t>
            </a:r>
          </a:p>
          <a:p>
            <a:pPr algn="ctr"/>
            <a:r>
              <a:rPr lang="de-DE" sz="1100" b="1" dirty="0">
                <a:solidFill>
                  <a:srgbClr val="FFFFFF"/>
                </a:solidFill>
                <a:latin typeface="Source Sans Pro" panose="020B0503030403020204" pitchFamily="34" charset="0"/>
                <a:ea typeface="Source Sans Pro" panose="020B0503030403020204" pitchFamily="34" charset="0"/>
              </a:rPr>
              <a:t>Sozial- und Gesund-</a:t>
            </a:r>
            <a:r>
              <a:rPr lang="de-DE" sz="1100" b="1" dirty="0" err="1">
                <a:solidFill>
                  <a:srgbClr val="FFFFFF"/>
                </a:solidFill>
                <a:latin typeface="Source Sans Pro" panose="020B0503030403020204" pitchFamily="34" charset="0"/>
                <a:ea typeface="Source Sans Pro" panose="020B0503030403020204" pitchFamily="34" charset="0"/>
              </a:rPr>
              <a:t>heitswissenschaften</a:t>
            </a:r>
            <a:endParaRPr lang="de-DE" sz="1200" b="1" dirty="0">
              <a:solidFill>
                <a:srgbClr val="FFFFFF"/>
              </a:solidFill>
              <a:latin typeface="Source Sans Pro" panose="020B0503030403020204" pitchFamily="34" charset="0"/>
              <a:ea typeface="Source Sans Pro" panose="020B0503030403020204" pitchFamily="34" charset="0"/>
            </a:endParaRPr>
          </a:p>
        </p:txBody>
      </p:sp>
      <p:sp>
        <p:nvSpPr>
          <p:cNvPr id="56" name="Rechteck 55">
            <a:extLst>
              <a:ext uri="{FF2B5EF4-FFF2-40B4-BE49-F238E27FC236}">
                <a16:creationId xmlns:a16="http://schemas.microsoft.com/office/drawing/2014/main" id="{9F2C36E2-0859-46CA-A6FD-92DE03E37368}"/>
              </a:ext>
            </a:extLst>
          </p:cNvPr>
          <p:cNvSpPr/>
          <p:nvPr/>
        </p:nvSpPr>
        <p:spPr>
          <a:xfrm>
            <a:off x="6843752" y="4435748"/>
            <a:ext cx="1456669" cy="676481"/>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FFFFFF"/>
                </a:solidFill>
                <a:latin typeface="Source Sans Pro" panose="020B0503030403020204" pitchFamily="34" charset="0"/>
                <a:ea typeface="Source Sans Pro" panose="020B0503030403020204" pitchFamily="34" charset="0"/>
              </a:rPr>
              <a:t>Fachbereichs-kommission</a:t>
            </a:r>
          </a:p>
          <a:p>
            <a:pPr algn="ctr"/>
            <a:r>
              <a:rPr lang="de-DE" sz="1100" b="1" dirty="0">
                <a:solidFill>
                  <a:srgbClr val="FFFFFF"/>
                </a:solidFill>
                <a:latin typeface="Source Sans Pro" panose="020B0503030403020204" pitchFamily="34" charset="0"/>
                <a:ea typeface="Source Sans Pro" panose="020B0503030403020204" pitchFamily="34" charset="0"/>
              </a:rPr>
              <a:t>Ingenieur-wissenschaften</a:t>
            </a:r>
            <a:endParaRPr lang="de-DE" sz="1200" b="1" dirty="0">
              <a:solidFill>
                <a:srgbClr val="FFFFFF"/>
              </a:solidFill>
              <a:latin typeface="Source Sans Pro" panose="020B0503030403020204" pitchFamily="34" charset="0"/>
              <a:ea typeface="Source Sans Pro" panose="020B0503030403020204" pitchFamily="34" charset="0"/>
            </a:endParaRPr>
          </a:p>
        </p:txBody>
      </p:sp>
      <p:sp>
        <p:nvSpPr>
          <p:cNvPr id="57" name="Rechteck 56">
            <a:extLst>
              <a:ext uri="{FF2B5EF4-FFF2-40B4-BE49-F238E27FC236}">
                <a16:creationId xmlns:a16="http://schemas.microsoft.com/office/drawing/2014/main" id="{40A41EA3-A7D9-4A18-BA32-3E3B0BBDF1ED}"/>
              </a:ext>
            </a:extLst>
          </p:cNvPr>
          <p:cNvSpPr/>
          <p:nvPr/>
        </p:nvSpPr>
        <p:spPr>
          <a:xfrm>
            <a:off x="5265884" y="4435748"/>
            <a:ext cx="1456669" cy="676481"/>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rgbClr val="FFFFFF"/>
                </a:solidFill>
                <a:latin typeface="Source Sans Pro" panose="020B0503030403020204" pitchFamily="34" charset="0"/>
                <a:ea typeface="Source Sans Pro" panose="020B0503030403020204" pitchFamily="34" charset="0"/>
              </a:rPr>
              <a:t>Fachbereichs-kommission</a:t>
            </a:r>
          </a:p>
          <a:p>
            <a:pPr algn="ctr"/>
            <a:r>
              <a:rPr lang="de-DE" sz="1100" b="1" dirty="0">
                <a:solidFill>
                  <a:srgbClr val="FFFFFF"/>
                </a:solidFill>
                <a:latin typeface="Source Sans Pro" panose="020B0503030403020204" pitchFamily="34" charset="0"/>
                <a:ea typeface="Source Sans Pro" panose="020B0503030403020204" pitchFamily="34" charset="0"/>
              </a:rPr>
              <a:t>Wirtschafts-wissenschaften</a:t>
            </a:r>
            <a:endParaRPr lang="de-DE" sz="1200" b="1" dirty="0">
              <a:solidFill>
                <a:srgbClr val="FFFFFF"/>
              </a:solidFill>
              <a:latin typeface="Source Sans Pro" panose="020B0503030403020204" pitchFamily="34" charset="0"/>
              <a:ea typeface="Source Sans Pro" panose="020B0503030403020204" pitchFamily="34" charset="0"/>
            </a:endParaRPr>
          </a:p>
        </p:txBody>
      </p:sp>
      <p:sp>
        <p:nvSpPr>
          <p:cNvPr id="58" name="Textfeld 57">
            <a:extLst>
              <a:ext uri="{FF2B5EF4-FFF2-40B4-BE49-F238E27FC236}">
                <a16:creationId xmlns:a16="http://schemas.microsoft.com/office/drawing/2014/main" id="{78726AF3-C3F5-4A73-8245-FA883DEF3369}"/>
              </a:ext>
            </a:extLst>
          </p:cNvPr>
          <p:cNvSpPr txBox="1"/>
          <p:nvPr/>
        </p:nvSpPr>
        <p:spPr>
          <a:xfrm>
            <a:off x="5250902" y="5189018"/>
            <a:ext cx="1453916" cy="954107"/>
          </a:xfrm>
          <a:prstGeom prst="rect">
            <a:avLst/>
          </a:prstGeom>
          <a:noFill/>
        </p:spPr>
        <p:txBody>
          <a:bodyPr wrap="square">
            <a:spAutoFit/>
          </a:bodyPr>
          <a:lstStyle/>
          <a:p>
            <a:r>
              <a:rPr lang="de-DE" sz="900" dirty="0">
                <a:solidFill>
                  <a:srgbClr val="0E4A7D"/>
                </a:solidFill>
                <a:latin typeface="Source Sans Pro" panose="020B0503030403020204" pitchFamily="34" charset="0"/>
                <a:ea typeface="Source Sans Pro" panose="020B0503030403020204" pitchFamily="34" charset="0"/>
              </a:rPr>
              <a:t>7 Hochschullehrer</a:t>
            </a:r>
          </a:p>
          <a:p>
            <a:r>
              <a:rPr lang="de-DE" sz="900" dirty="0">
                <a:solidFill>
                  <a:srgbClr val="0E4A7D"/>
                </a:solidFill>
                <a:highlight>
                  <a:srgbClr val="FFFF00"/>
                </a:highlight>
                <a:latin typeface="Source Sans Pro" panose="020B0503030403020204" pitchFamily="34" charset="0"/>
                <a:ea typeface="Source Sans Pro" panose="020B0503030403020204" pitchFamily="34" charset="0"/>
              </a:rPr>
              <a:t>3 Duale Praxispartner</a:t>
            </a:r>
          </a:p>
          <a:p>
            <a:r>
              <a:rPr lang="de-DE" sz="900" dirty="0">
                <a:solidFill>
                  <a:srgbClr val="0E4A7D"/>
                </a:solidFill>
                <a:latin typeface="Source Sans Pro" panose="020B0503030403020204" pitchFamily="34" charset="0"/>
                <a:ea typeface="Source Sans Pro" panose="020B0503030403020204" pitchFamily="34" charset="0"/>
              </a:rPr>
              <a:t>1 Vertreter (Wiss. MA / VW </a:t>
            </a:r>
          </a:p>
          <a:p>
            <a:r>
              <a:rPr lang="de-DE" sz="900" dirty="0">
                <a:solidFill>
                  <a:srgbClr val="0E4A7D"/>
                </a:solidFill>
                <a:latin typeface="Source Sans Pro" panose="020B0503030403020204" pitchFamily="34" charset="0"/>
                <a:ea typeface="Source Sans Pro" panose="020B0503030403020204" pitchFamily="34" charset="0"/>
              </a:rPr>
              <a:t>    und Technik)</a:t>
            </a:r>
          </a:p>
          <a:p>
            <a:r>
              <a:rPr lang="de-DE" sz="900" dirty="0">
                <a:solidFill>
                  <a:srgbClr val="0E4A7D"/>
                </a:solidFill>
                <a:latin typeface="Source Sans Pro" panose="020B0503030403020204" pitchFamily="34" charset="0"/>
                <a:ea typeface="Source Sans Pro" panose="020B0503030403020204" pitchFamily="34" charset="0"/>
              </a:rPr>
              <a:t>2 Studierende</a:t>
            </a:r>
          </a:p>
          <a:p>
            <a:pPr marL="285750" indent="-285750">
              <a:buFont typeface="Wingdings" panose="05000000000000000000" pitchFamily="2" charset="2"/>
              <a:buChar char="§"/>
            </a:pPr>
            <a:endParaRPr lang="de-DE" sz="1100" dirty="0">
              <a:solidFill>
                <a:srgbClr val="0E4A7D"/>
              </a:solidFill>
              <a:latin typeface="Source Sans Pro" panose="020B0503030403020204" pitchFamily="34" charset="0"/>
              <a:ea typeface="Source Sans Pro" panose="020B0503030403020204" pitchFamily="34" charset="0"/>
            </a:endParaRPr>
          </a:p>
        </p:txBody>
      </p:sp>
      <p:sp>
        <p:nvSpPr>
          <p:cNvPr id="59" name="Textfeld 58">
            <a:extLst>
              <a:ext uri="{FF2B5EF4-FFF2-40B4-BE49-F238E27FC236}">
                <a16:creationId xmlns:a16="http://schemas.microsoft.com/office/drawing/2014/main" id="{447EC704-90F6-4F29-A967-B498F1BEA6E2}"/>
              </a:ext>
            </a:extLst>
          </p:cNvPr>
          <p:cNvSpPr txBox="1"/>
          <p:nvPr/>
        </p:nvSpPr>
        <p:spPr>
          <a:xfrm>
            <a:off x="6813188" y="5189017"/>
            <a:ext cx="1453916" cy="784830"/>
          </a:xfrm>
          <a:prstGeom prst="rect">
            <a:avLst/>
          </a:prstGeom>
          <a:noFill/>
        </p:spPr>
        <p:txBody>
          <a:bodyPr wrap="square">
            <a:spAutoFit/>
          </a:bodyPr>
          <a:lstStyle/>
          <a:p>
            <a:r>
              <a:rPr lang="de-DE" sz="900" dirty="0">
                <a:solidFill>
                  <a:srgbClr val="0E4A7D"/>
                </a:solidFill>
                <a:latin typeface="Source Sans Pro" panose="020B0503030403020204" pitchFamily="34" charset="0"/>
                <a:ea typeface="Source Sans Pro" panose="020B0503030403020204" pitchFamily="34" charset="0"/>
              </a:rPr>
              <a:t>6 Hochschullehrer</a:t>
            </a:r>
          </a:p>
          <a:p>
            <a:r>
              <a:rPr lang="de-DE" sz="900" dirty="0">
                <a:solidFill>
                  <a:srgbClr val="0E4A7D"/>
                </a:solidFill>
                <a:highlight>
                  <a:srgbClr val="FFFF00"/>
                </a:highlight>
                <a:latin typeface="Source Sans Pro" panose="020B0503030403020204" pitchFamily="34" charset="0"/>
                <a:ea typeface="Source Sans Pro" panose="020B0503030403020204" pitchFamily="34" charset="0"/>
              </a:rPr>
              <a:t>2 Duale Praxispartner</a:t>
            </a:r>
          </a:p>
          <a:p>
            <a:r>
              <a:rPr lang="de-DE" sz="900" dirty="0">
                <a:solidFill>
                  <a:srgbClr val="0E4A7D"/>
                </a:solidFill>
                <a:latin typeface="Source Sans Pro" panose="020B0503030403020204" pitchFamily="34" charset="0"/>
                <a:ea typeface="Source Sans Pro" panose="020B0503030403020204" pitchFamily="34" charset="0"/>
              </a:rPr>
              <a:t>1 Vertreter (Wiss. MA / VW </a:t>
            </a:r>
          </a:p>
          <a:p>
            <a:r>
              <a:rPr lang="de-DE" sz="900" dirty="0">
                <a:solidFill>
                  <a:srgbClr val="0E4A7D"/>
                </a:solidFill>
                <a:latin typeface="Source Sans Pro" panose="020B0503030403020204" pitchFamily="34" charset="0"/>
                <a:ea typeface="Source Sans Pro" panose="020B0503030403020204" pitchFamily="34" charset="0"/>
              </a:rPr>
              <a:t>    und Technik)</a:t>
            </a:r>
          </a:p>
          <a:p>
            <a:r>
              <a:rPr lang="de-DE" sz="900" dirty="0">
                <a:solidFill>
                  <a:srgbClr val="0E4A7D"/>
                </a:solidFill>
                <a:latin typeface="Source Sans Pro" panose="020B0503030403020204" pitchFamily="34" charset="0"/>
                <a:ea typeface="Source Sans Pro" panose="020B0503030403020204" pitchFamily="34" charset="0"/>
              </a:rPr>
              <a:t>2 Studierende</a:t>
            </a:r>
          </a:p>
        </p:txBody>
      </p:sp>
      <p:cxnSp>
        <p:nvCxnSpPr>
          <p:cNvPr id="4" name="Gerader Verbinder 3">
            <a:extLst>
              <a:ext uri="{FF2B5EF4-FFF2-40B4-BE49-F238E27FC236}">
                <a16:creationId xmlns:a16="http://schemas.microsoft.com/office/drawing/2014/main" id="{B08413FC-05AE-45B9-9408-2A2F55BB5190}"/>
              </a:ext>
            </a:extLst>
          </p:cNvPr>
          <p:cNvCxnSpPr>
            <a:cxnSpLocks/>
          </p:cNvCxnSpPr>
          <p:nvPr/>
        </p:nvCxnSpPr>
        <p:spPr>
          <a:xfrm>
            <a:off x="6010728" y="3883326"/>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2F73BE6B-7CA8-4363-BEFF-DE90AEA1C81A}"/>
              </a:ext>
            </a:extLst>
          </p:cNvPr>
          <p:cNvCxnSpPr>
            <a:cxnSpLocks/>
          </p:cNvCxnSpPr>
          <p:nvPr/>
        </p:nvCxnSpPr>
        <p:spPr>
          <a:xfrm>
            <a:off x="7734966" y="4006127"/>
            <a:ext cx="0" cy="429621"/>
          </a:xfrm>
          <a:prstGeom prst="line">
            <a:avLst/>
          </a:prstGeom>
          <a:ln w="19050">
            <a:solidFill>
              <a:srgbClr val="0E4A7D"/>
            </a:solidFill>
          </a:ln>
          <a:effectLst/>
        </p:spPr>
        <p:style>
          <a:lnRef idx="2">
            <a:schemeClr val="accent1"/>
          </a:lnRef>
          <a:fillRef idx="0">
            <a:schemeClr val="accent1"/>
          </a:fillRef>
          <a:effectRef idx="1">
            <a:schemeClr val="accent1"/>
          </a:effectRef>
          <a:fontRef idx="minor">
            <a:schemeClr val="tx1"/>
          </a:fontRef>
        </p:style>
      </p:cxnSp>
      <p:cxnSp>
        <p:nvCxnSpPr>
          <p:cNvPr id="62" name="Gerader Verbinder 61">
            <a:extLst>
              <a:ext uri="{FF2B5EF4-FFF2-40B4-BE49-F238E27FC236}">
                <a16:creationId xmlns:a16="http://schemas.microsoft.com/office/drawing/2014/main" id="{D8A7FC07-A962-49A0-A8AF-4CD4AE5B3633}"/>
              </a:ext>
            </a:extLst>
          </p:cNvPr>
          <p:cNvCxnSpPr>
            <a:cxnSpLocks/>
          </p:cNvCxnSpPr>
          <p:nvPr/>
        </p:nvCxnSpPr>
        <p:spPr>
          <a:xfrm>
            <a:off x="4361203" y="4005834"/>
            <a:ext cx="15" cy="414590"/>
          </a:xfrm>
          <a:prstGeom prst="line">
            <a:avLst/>
          </a:prstGeom>
          <a:ln w="19050">
            <a:solidFill>
              <a:srgbClr val="0E4A7D"/>
            </a:solidFill>
          </a:ln>
          <a:effectLst/>
        </p:spPr>
        <p:style>
          <a:lnRef idx="2">
            <a:schemeClr val="accent1"/>
          </a:lnRef>
          <a:fillRef idx="0">
            <a:schemeClr val="accent1"/>
          </a:fillRef>
          <a:effectRef idx="1">
            <a:schemeClr val="accent1"/>
          </a:effectRef>
          <a:fontRef idx="minor">
            <a:schemeClr val="tx1"/>
          </a:fontRef>
        </p:style>
      </p:cxnSp>
      <p:sp>
        <p:nvSpPr>
          <p:cNvPr id="65" name="Rechteck 64">
            <a:extLst>
              <a:ext uri="{FF2B5EF4-FFF2-40B4-BE49-F238E27FC236}">
                <a16:creationId xmlns:a16="http://schemas.microsoft.com/office/drawing/2014/main" id="{7B9A0317-5147-4C47-87BD-B9175EC7A15B}"/>
              </a:ext>
            </a:extLst>
          </p:cNvPr>
          <p:cNvSpPr/>
          <p:nvPr/>
        </p:nvSpPr>
        <p:spPr>
          <a:xfrm>
            <a:off x="452820" y="5631815"/>
            <a:ext cx="2809308"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Source Sans Pro" panose="020B0503030403020204" pitchFamily="34" charset="0"/>
                <a:ea typeface="Source Sans Pro" panose="020B0503030403020204" pitchFamily="34" charset="0"/>
              </a:rPr>
              <a:t>Studierendenrat DHSN</a:t>
            </a:r>
            <a:endParaRPr lang="de-DE" dirty="0">
              <a:solidFill>
                <a:srgbClr val="FFFFFF"/>
              </a:solidFill>
              <a:latin typeface="Source Sans Pro" panose="020B0503030403020204" pitchFamily="34" charset="0"/>
              <a:ea typeface="Source Sans Pro" panose="020B0503030403020204" pitchFamily="34" charset="0"/>
            </a:endParaRPr>
          </a:p>
        </p:txBody>
      </p:sp>
      <p:sp>
        <p:nvSpPr>
          <p:cNvPr id="36" name="Textfeld 35">
            <a:extLst>
              <a:ext uri="{FF2B5EF4-FFF2-40B4-BE49-F238E27FC236}">
                <a16:creationId xmlns:a16="http://schemas.microsoft.com/office/drawing/2014/main" id="{734AF2A8-5DEA-4AB2-9F27-860FC193BC93}"/>
              </a:ext>
            </a:extLst>
          </p:cNvPr>
          <p:cNvSpPr txBox="1"/>
          <p:nvPr/>
        </p:nvSpPr>
        <p:spPr>
          <a:xfrm>
            <a:off x="4920689" y="2651010"/>
            <a:ext cx="2407759" cy="261610"/>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 88 a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19 GO)</a:t>
            </a:r>
            <a:endParaRPr lang="de-DE" sz="1100" dirty="0">
              <a:solidFill>
                <a:srgbClr val="0E4A7D"/>
              </a:solidFill>
            </a:endParaRPr>
          </a:p>
        </p:txBody>
      </p:sp>
      <p:sp>
        <p:nvSpPr>
          <p:cNvPr id="38" name="Textfeld 37">
            <a:extLst>
              <a:ext uri="{FF2B5EF4-FFF2-40B4-BE49-F238E27FC236}">
                <a16:creationId xmlns:a16="http://schemas.microsoft.com/office/drawing/2014/main" id="{1B0C7B57-E901-4DC8-B2C3-B0DD1AFECEAA}"/>
              </a:ext>
            </a:extLst>
          </p:cNvPr>
          <p:cNvSpPr txBox="1"/>
          <p:nvPr/>
        </p:nvSpPr>
        <p:spPr>
          <a:xfrm>
            <a:off x="4359434" y="1440090"/>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88, Abs. 1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17 GO)</a:t>
            </a:r>
          </a:p>
        </p:txBody>
      </p:sp>
      <p:sp>
        <p:nvSpPr>
          <p:cNvPr id="64" name="Rechteck 63">
            <a:extLst>
              <a:ext uri="{FF2B5EF4-FFF2-40B4-BE49-F238E27FC236}">
                <a16:creationId xmlns:a16="http://schemas.microsoft.com/office/drawing/2014/main" id="{D689A511-9BA5-4FEF-8622-5DDFB067A9EB}"/>
              </a:ext>
            </a:extLst>
          </p:cNvPr>
          <p:cNvSpPr/>
          <p:nvPr/>
        </p:nvSpPr>
        <p:spPr>
          <a:xfrm>
            <a:off x="4503323" y="3399112"/>
            <a:ext cx="2970893" cy="819504"/>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66" name="Rechteck 65">
            <a:extLst>
              <a:ext uri="{FF2B5EF4-FFF2-40B4-BE49-F238E27FC236}">
                <a16:creationId xmlns:a16="http://schemas.microsoft.com/office/drawing/2014/main" id="{2C57AAD2-C483-4DEC-9AFC-1494129697C5}"/>
              </a:ext>
            </a:extLst>
          </p:cNvPr>
          <p:cNvSpPr/>
          <p:nvPr/>
        </p:nvSpPr>
        <p:spPr>
          <a:xfrm>
            <a:off x="4521919" y="3399112"/>
            <a:ext cx="2970893" cy="339247"/>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FFFFF"/>
                </a:solidFill>
                <a:latin typeface="Source Sans Pro" panose="020B0503030403020204" pitchFamily="34" charset="0"/>
                <a:ea typeface="Source Sans Pro" panose="020B0503030403020204" pitchFamily="34" charset="0"/>
              </a:rPr>
              <a:t>Fachbereichskommissionen</a:t>
            </a:r>
            <a:endParaRPr lang="de-DE" b="1" dirty="0">
              <a:solidFill>
                <a:srgbClr val="FFFFFF"/>
              </a:solidFill>
              <a:latin typeface="Source Sans Pro" panose="020B0503030403020204" pitchFamily="34" charset="0"/>
              <a:ea typeface="Source Sans Pro" panose="020B0503030403020204" pitchFamily="34" charset="0"/>
            </a:endParaRPr>
          </a:p>
        </p:txBody>
      </p:sp>
      <p:sp>
        <p:nvSpPr>
          <p:cNvPr id="67" name="Textfeld 66">
            <a:extLst>
              <a:ext uri="{FF2B5EF4-FFF2-40B4-BE49-F238E27FC236}">
                <a16:creationId xmlns:a16="http://schemas.microsoft.com/office/drawing/2014/main" id="{6F856ADC-83C4-4EC8-9D31-8FFC6CB3B8ED}"/>
              </a:ext>
            </a:extLst>
          </p:cNvPr>
          <p:cNvSpPr txBox="1"/>
          <p:nvPr/>
        </p:nvSpPr>
        <p:spPr>
          <a:xfrm>
            <a:off x="4758060" y="3957005"/>
            <a:ext cx="2407759"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Vorsitz: Pro-Rektor</a:t>
            </a:r>
            <a:endParaRPr lang="de-DE" sz="1100" dirty="0">
              <a:solidFill>
                <a:srgbClr val="0E4A7D"/>
              </a:solidFill>
            </a:endParaRPr>
          </a:p>
        </p:txBody>
      </p:sp>
      <p:sp>
        <p:nvSpPr>
          <p:cNvPr id="68" name="Textfeld 67">
            <a:extLst>
              <a:ext uri="{FF2B5EF4-FFF2-40B4-BE49-F238E27FC236}">
                <a16:creationId xmlns:a16="http://schemas.microsoft.com/office/drawing/2014/main" id="{DDAD7C6C-E1A1-4661-8D4D-2A1DEA28E34D}"/>
              </a:ext>
            </a:extLst>
          </p:cNvPr>
          <p:cNvSpPr txBox="1"/>
          <p:nvPr/>
        </p:nvSpPr>
        <p:spPr>
          <a:xfrm>
            <a:off x="4933388" y="3742140"/>
            <a:ext cx="2407759" cy="261610"/>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 89 a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20 GO)</a:t>
            </a:r>
            <a:endParaRPr lang="de-DE" sz="1100" dirty="0">
              <a:solidFill>
                <a:srgbClr val="0E4A7D"/>
              </a:solidFill>
            </a:endParaRPr>
          </a:p>
        </p:txBody>
      </p:sp>
      <p:grpSp>
        <p:nvGrpSpPr>
          <p:cNvPr id="7" name="Gruppieren 6">
            <a:extLst>
              <a:ext uri="{FF2B5EF4-FFF2-40B4-BE49-F238E27FC236}">
                <a16:creationId xmlns:a16="http://schemas.microsoft.com/office/drawing/2014/main" id="{DAD0A952-B6AC-4A75-A5D1-5884ECEA6668}"/>
              </a:ext>
            </a:extLst>
          </p:cNvPr>
          <p:cNvGrpSpPr/>
          <p:nvPr/>
        </p:nvGrpSpPr>
        <p:grpSpPr>
          <a:xfrm>
            <a:off x="8523524" y="1022447"/>
            <a:ext cx="3406598" cy="4005983"/>
            <a:chOff x="8408508" y="1375975"/>
            <a:chExt cx="3406598" cy="4005983"/>
          </a:xfrm>
        </p:grpSpPr>
        <p:sp>
          <p:nvSpPr>
            <p:cNvPr id="44" name="Rechteck 43">
              <a:extLst>
                <a:ext uri="{FF2B5EF4-FFF2-40B4-BE49-F238E27FC236}">
                  <a16:creationId xmlns:a16="http://schemas.microsoft.com/office/drawing/2014/main" id="{9A6939B8-D738-4555-BB03-36541B0BBEBA}"/>
                </a:ext>
              </a:extLst>
            </p:cNvPr>
            <p:cNvSpPr/>
            <p:nvPr/>
          </p:nvSpPr>
          <p:spPr>
            <a:xfrm>
              <a:off x="8408508" y="1383126"/>
              <a:ext cx="3390457" cy="3998832"/>
            </a:xfrm>
            <a:prstGeom prst="rect">
              <a:avLst/>
            </a:prstGeom>
            <a:solidFill>
              <a:schemeClr val="bg1"/>
            </a:solidFill>
            <a:ln>
              <a:solidFill>
                <a:srgbClr val="0E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latin typeface="Source Sans Pro" panose="020B0503030403020204" pitchFamily="34" charset="0"/>
                <a:ea typeface="Source Sans Pro" panose="020B0503030403020204" pitchFamily="34" charset="0"/>
              </a:endParaRPr>
            </a:p>
          </p:txBody>
        </p:sp>
        <p:sp>
          <p:nvSpPr>
            <p:cNvPr id="45" name="Rechteck 44">
              <a:extLst>
                <a:ext uri="{FF2B5EF4-FFF2-40B4-BE49-F238E27FC236}">
                  <a16:creationId xmlns:a16="http://schemas.microsoft.com/office/drawing/2014/main" id="{E1C54CE9-3F0B-4D25-8F95-8C0E2A55533A}"/>
                </a:ext>
              </a:extLst>
            </p:cNvPr>
            <p:cNvSpPr/>
            <p:nvPr/>
          </p:nvSpPr>
          <p:spPr>
            <a:xfrm>
              <a:off x="8408509" y="1375975"/>
              <a:ext cx="3394202"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SENAT</a:t>
              </a:r>
              <a:endParaRPr lang="de-DE" sz="1600" b="1" dirty="0">
                <a:solidFill>
                  <a:srgbClr val="FFFFFF"/>
                </a:solidFill>
                <a:latin typeface="Source Sans Pro" panose="020B0503030403020204" pitchFamily="34" charset="0"/>
                <a:ea typeface="Source Sans Pro" panose="020B0503030403020204" pitchFamily="34" charset="0"/>
              </a:endParaRPr>
            </a:p>
          </p:txBody>
        </p:sp>
        <p:sp>
          <p:nvSpPr>
            <p:cNvPr id="51" name="Textfeld 50">
              <a:extLst>
                <a:ext uri="{FF2B5EF4-FFF2-40B4-BE49-F238E27FC236}">
                  <a16:creationId xmlns:a16="http://schemas.microsoft.com/office/drawing/2014/main" id="{8DC2BC8C-916D-404D-81D6-EC7C9820153A}"/>
                </a:ext>
              </a:extLst>
            </p:cNvPr>
            <p:cNvSpPr txBox="1"/>
            <p:nvPr/>
          </p:nvSpPr>
          <p:spPr>
            <a:xfrm>
              <a:off x="8410278" y="2054637"/>
              <a:ext cx="3365547" cy="1107996"/>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21 stimmberechtigte Mitglieder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11 Vertreter der Hochschullehrer</a:t>
              </a:r>
            </a:p>
            <a:p>
              <a:pPr marL="171450" indent="-1714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3 Vertreter Dualer Praxispartner (1 je Fachbereich)</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5 Vertreter der Gruppe (wissenschaftliche MA /  Vertreter MA Verwaltung/Technik)</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 Vertreter der Studierenden</a:t>
              </a:r>
            </a:p>
          </p:txBody>
        </p:sp>
        <p:sp>
          <p:nvSpPr>
            <p:cNvPr id="52" name="Rechteck 51">
              <a:extLst>
                <a:ext uri="{FF2B5EF4-FFF2-40B4-BE49-F238E27FC236}">
                  <a16:creationId xmlns:a16="http://schemas.microsoft.com/office/drawing/2014/main" id="{8E26BADF-1004-46CD-975B-86C1A9B50A7D}"/>
                </a:ext>
              </a:extLst>
            </p:cNvPr>
            <p:cNvSpPr/>
            <p:nvPr/>
          </p:nvSpPr>
          <p:spPr>
            <a:xfrm>
              <a:off x="8410278" y="3221709"/>
              <a:ext cx="3394202" cy="454990"/>
            </a:xfrm>
            <a:prstGeom prst="rect">
              <a:avLst/>
            </a:prstGeom>
            <a:solidFill>
              <a:srgbClr val="0E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FF"/>
                  </a:solidFill>
                  <a:latin typeface="Source Sans Pro" panose="020B0503030403020204" pitchFamily="34" charset="0"/>
                  <a:ea typeface="Source Sans Pro" panose="020B0503030403020204" pitchFamily="34" charset="0"/>
                </a:rPr>
                <a:t>ERWEITERTER SENAT</a:t>
              </a:r>
              <a:endParaRPr lang="de-DE" sz="1600" b="1" dirty="0">
                <a:solidFill>
                  <a:srgbClr val="FFFFFF"/>
                </a:solidFill>
                <a:latin typeface="Source Sans Pro" panose="020B0503030403020204" pitchFamily="34" charset="0"/>
                <a:ea typeface="Source Sans Pro" panose="020B0503030403020204" pitchFamily="34" charset="0"/>
              </a:endParaRPr>
            </a:p>
          </p:txBody>
        </p:sp>
        <p:sp>
          <p:nvSpPr>
            <p:cNvPr id="69" name="Textfeld 68">
              <a:extLst>
                <a:ext uri="{FF2B5EF4-FFF2-40B4-BE49-F238E27FC236}">
                  <a16:creationId xmlns:a16="http://schemas.microsoft.com/office/drawing/2014/main" id="{8C020971-07C2-449F-8257-FFD639AA8716}"/>
                </a:ext>
              </a:extLst>
            </p:cNvPr>
            <p:cNvSpPr txBox="1"/>
            <p:nvPr/>
          </p:nvSpPr>
          <p:spPr>
            <a:xfrm>
              <a:off x="8475982" y="1819064"/>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85, Abs. 2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15 GO)</a:t>
              </a:r>
            </a:p>
          </p:txBody>
        </p:sp>
        <p:sp>
          <p:nvSpPr>
            <p:cNvPr id="70" name="Textfeld 69">
              <a:extLst>
                <a:ext uri="{FF2B5EF4-FFF2-40B4-BE49-F238E27FC236}">
                  <a16:creationId xmlns:a16="http://schemas.microsoft.com/office/drawing/2014/main" id="{2422544C-80BF-4E1F-8DBA-37DB485492E4}"/>
                </a:ext>
              </a:extLst>
            </p:cNvPr>
            <p:cNvSpPr txBox="1"/>
            <p:nvPr/>
          </p:nvSpPr>
          <p:spPr>
            <a:xfrm>
              <a:off x="8449559" y="3977596"/>
              <a:ext cx="3365547" cy="1277273"/>
            </a:xfrm>
            <a:prstGeom prst="rect">
              <a:avLst/>
            </a:prstGeom>
            <a:noFill/>
          </p:spPr>
          <p:txBody>
            <a:bodyPr wrap="square">
              <a:spAutoFit/>
            </a:bodyPr>
            <a:lstStyle/>
            <a:p>
              <a:r>
                <a:rPr lang="de-DE" sz="1100" dirty="0">
                  <a:solidFill>
                    <a:srgbClr val="0E4A7D"/>
                  </a:solidFill>
                  <a:latin typeface="Source Sans Pro" panose="020B0503030403020204" pitchFamily="34" charset="0"/>
                  <a:ea typeface="Source Sans Pro" panose="020B0503030403020204" pitchFamily="34" charset="0"/>
                </a:rPr>
                <a:t>42 stimmberechtigte Mitglieder</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21 stimmberechtigte Mitglieder des Senats</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11 Vertreter der Hochschullehrer</a:t>
              </a:r>
            </a:p>
            <a:p>
              <a:pPr marL="171450" indent="-171450">
                <a:buFont typeface="Wingdings" panose="05000000000000000000" pitchFamily="2" charset="2"/>
                <a:buChar char="§"/>
              </a:pPr>
              <a:r>
                <a:rPr lang="de-DE" sz="1100" dirty="0">
                  <a:solidFill>
                    <a:srgbClr val="0E4A7D"/>
                  </a:solidFill>
                  <a:highlight>
                    <a:srgbClr val="FFFF00"/>
                  </a:highlight>
                  <a:latin typeface="Source Sans Pro" panose="020B0503030403020204" pitchFamily="34" charset="0"/>
                  <a:ea typeface="Source Sans Pro" panose="020B0503030403020204" pitchFamily="34" charset="0"/>
                </a:rPr>
                <a:t>3 Vertreter Dualer Praxispartner (1 je Fachbereich)</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5 Vertreter der Gruppe (wissenschaftliche MA /  Vertreter MA Verwaltung/Technik)</a:t>
              </a:r>
            </a:p>
            <a:p>
              <a:pPr marL="171450" indent="-171450">
                <a:buFont typeface="Wingdings" panose="05000000000000000000" pitchFamily="2" charset="2"/>
                <a:buChar char="§"/>
              </a:pPr>
              <a:r>
                <a:rPr lang="de-DE" sz="1100" dirty="0">
                  <a:solidFill>
                    <a:srgbClr val="0E4A7D"/>
                  </a:solidFill>
                  <a:latin typeface="Source Sans Pro" panose="020B0503030403020204" pitchFamily="34" charset="0"/>
                  <a:ea typeface="Source Sans Pro" panose="020B0503030403020204" pitchFamily="34" charset="0"/>
                </a:rPr>
                <a:t>2 Vertreter der Studierenden</a:t>
              </a:r>
            </a:p>
          </p:txBody>
        </p:sp>
        <p:sp>
          <p:nvSpPr>
            <p:cNvPr id="71" name="Textfeld 70">
              <a:extLst>
                <a:ext uri="{FF2B5EF4-FFF2-40B4-BE49-F238E27FC236}">
                  <a16:creationId xmlns:a16="http://schemas.microsoft.com/office/drawing/2014/main" id="{FCD93B1E-E557-4D9D-9F60-256B6CD62C7C}"/>
                </a:ext>
              </a:extLst>
            </p:cNvPr>
            <p:cNvSpPr txBox="1"/>
            <p:nvPr/>
          </p:nvSpPr>
          <p:spPr>
            <a:xfrm>
              <a:off x="8504721" y="3685792"/>
              <a:ext cx="3066803" cy="261610"/>
            </a:xfrm>
            <a:prstGeom prst="rect">
              <a:avLst/>
            </a:prstGeom>
            <a:noFill/>
          </p:spPr>
          <p:txBody>
            <a:bodyPr wrap="square">
              <a:spAutoFit/>
            </a:bodyPr>
            <a:lstStyle/>
            <a:p>
              <a:pPr algn="ctr"/>
              <a:r>
                <a:rPr lang="de-DE" sz="1100" dirty="0">
                  <a:solidFill>
                    <a:srgbClr val="0E4A7D"/>
                  </a:solidFill>
                  <a:latin typeface="Source Sans Pro" panose="020B0503030403020204" pitchFamily="34" charset="0"/>
                  <a:ea typeface="Source Sans Pro" panose="020B0503030403020204" pitchFamily="34" charset="0"/>
                </a:rPr>
                <a:t>(§ 86, Abs. 2 </a:t>
              </a:r>
              <a:r>
                <a:rPr lang="de-DE" sz="1100" dirty="0" err="1">
                  <a:solidFill>
                    <a:srgbClr val="0E4A7D"/>
                  </a:solidFill>
                  <a:latin typeface="Source Sans Pro" panose="020B0503030403020204" pitchFamily="34" charset="0"/>
                  <a:ea typeface="Source Sans Pro" panose="020B0503030403020204" pitchFamily="34" charset="0"/>
                </a:rPr>
                <a:t>SächsHSG</a:t>
              </a:r>
              <a:r>
                <a:rPr lang="de-DE" sz="1100" dirty="0">
                  <a:solidFill>
                    <a:srgbClr val="0E4A7D"/>
                  </a:solidFill>
                  <a:latin typeface="Source Sans Pro" panose="020B0503030403020204" pitchFamily="34" charset="0"/>
                  <a:ea typeface="Source Sans Pro" panose="020B0503030403020204" pitchFamily="34" charset="0"/>
                </a:rPr>
                <a:t> und § 16 GO)</a:t>
              </a:r>
            </a:p>
          </p:txBody>
        </p:sp>
      </p:grpSp>
      <p:sp>
        <p:nvSpPr>
          <p:cNvPr id="2" name="Pfeil: nach links 1">
            <a:extLst>
              <a:ext uri="{FF2B5EF4-FFF2-40B4-BE49-F238E27FC236}">
                <a16:creationId xmlns:a16="http://schemas.microsoft.com/office/drawing/2014/main" id="{2E947AC7-DE56-4CAF-9077-899DF9BC750C}"/>
              </a:ext>
            </a:extLst>
          </p:cNvPr>
          <p:cNvSpPr/>
          <p:nvPr/>
        </p:nvSpPr>
        <p:spPr>
          <a:xfrm rot="18815091">
            <a:off x="3256397" y="2510631"/>
            <a:ext cx="742950" cy="3395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32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itelseiten_RO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elseiten_Bla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Foli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3671</Words>
  <Application>Microsoft Office PowerPoint</Application>
  <PresentationFormat>Breitbild</PresentationFormat>
  <Paragraphs>478</Paragraphs>
  <Slides>29</Slides>
  <Notes>19</Notes>
  <HiddenSlides>0</HiddenSlides>
  <MMClips>0</MMClips>
  <ScaleCrop>false</ScaleCrop>
  <HeadingPairs>
    <vt:vector size="6" baseType="variant">
      <vt:variant>
        <vt:lpstr>Verwendete Schriftarten</vt:lpstr>
      </vt:variant>
      <vt:variant>
        <vt:i4>9</vt:i4>
      </vt:variant>
      <vt:variant>
        <vt:lpstr>Design</vt:lpstr>
      </vt:variant>
      <vt:variant>
        <vt:i4>5</vt:i4>
      </vt:variant>
      <vt:variant>
        <vt:lpstr>Folientitel</vt:lpstr>
      </vt:variant>
      <vt:variant>
        <vt:i4>29</vt:i4>
      </vt:variant>
    </vt:vector>
  </HeadingPairs>
  <TitlesOfParts>
    <vt:vector size="43" baseType="lpstr">
      <vt:lpstr>Arial</vt:lpstr>
      <vt:lpstr>Calibri</vt:lpstr>
      <vt:lpstr>Calibri Light</vt:lpstr>
      <vt:lpstr>CIDFont+F2</vt:lpstr>
      <vt:lpstr>Lucida Grande</vt:lpstr>
      <vt:lpstr>Source Sans Pro</vt:lpstr>
      <vt:lpstr>Source Sans Pro Black</vt:lpstr>
      <vt:lpstr>Source Sans Pro Semibold</vt:lpstr>
      <vt:lpstr>Wingdings</vt:lpstr>
      <vt:lpstr>Titelseiten_ROT</vt:lpstr>
      <vt:lpstr>Titelseiten_Blau</vt:lpstr>
      <vt:lpstr>Content-Folien</vt:lpstr>
      <vt:lpstr>Benutzerdefiniertes Design</vt:lpstr>
      <vt:lpstr>1_Benutzerdefiniertes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Organe der zentralen Ebene</vt:lpstr>
      <vt:lpstr>Organe der zentralen Ebene: Hochschulrat (§ 91 SächsHSG) - keine Wahlen / Bestellung durch das SMWK - </vt:lpstr>
      <vt:lpstr>Aufgaben: Hochschulrat (§91, Abs. 1 SächsHSG)</vt:lpstr>
      <vt:lpstr>Organe der zentralen Ebene</vt:lpstr>
      <vt:lpstr>Aufgaben des Senats (§ 85, Abs. 1 SächsHSG)</vt:lpstr>
      <vt:lpstr>Aufgaben des Erweiterten Senats (§ 86, Abs. 2 SächsHSG) </vt:lpstr>
      <vt:lpstr>Zeitplan für die Wahlen des Senats und des Erweiterten Senats </vt:lpstr>
      <vt:lpstr>PowerPoint-Präsentation</vt:lpstr>
      <vt:lpstr>Was ist bis jetzt passiert?   Zentrales Anschreiben mit Aufforderung Rückmeldung    Wenn dieses Schreiben im operativen Geschäft untergegangen ist oder Sie selbige nicht erhalten haben, besteht die Möglichkeit der Nachmeldung. Sie erhalten heute hier einen unternehmensgebundenen QR Code, den Sie zur einmaligen Nachmeldung verwenden können.   Wahlleiter Herr Dr. Jörg Männicke   Für weitere Fragen zur Wahl: Joerg.Maennicke@ba-sachsen.de, Telefon: +49 351 44722 209   Wir bieten Ihnen im Anschluss an die Veranstaltungen an zu prüfen, ob Sie und Ihr  Unternehmen bereits angemeldet sind.  </vt:lpstr>
      <vt:lpstr>Kandidaten Standort Glauchau: Senat   </vt:lpstr>
      <vt:lpstr>Kurzvorstellung der Kandidaten: Senat   </vt:lpstr>
      <vt:lpstr>Kurzvorstellung der Kandidaten: Senat   </vt:lpstr>
      <vt:lpstr>Kandidaten Standort Glauchau: Erweiterter Senat  </vt:lpstr>
      <vt:lpstr>Kurzvorstellung der Kandidaten: Erweiterter Senat   </vt:lpstr>
      <vt:lpstr>Kurzvorstellung der Kandidaten: Erweiterter Senat   </vt:lpstr>
      <vt:lpstr>Organe der dezentralen Ebene</vt:lpstr>
      <vt:lpstr>Aufgaben des Erweiterten Studienakademierates (§ 96e, Abs. 4 SächsHSG)</vt:lpstr>
      <vt:lpstr>Organe der dezentralen Ebene: Erweiterter Studienakademierat  (§ 96e SächsHSG)</vt:lpstr>
      <vt:lpstr>Organe der dezentralen Ebene: Studienleiter  und -kommission (§ 96f SächsHSG)</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zebra</dc:creator>
  <cp:lastModifiedBy>m4000002</cp:lastModifiedBy>
  <cp:revision>524</cp:revision>
  <dcterms:created xsi:type="dcterms:W3CDTF">2016-07-18T10:33:09Z</dcterms:created>
  <dcterms:modified xsi:type="dcterms:W3CDTF">2024-08-29T15:13:27Z</dcterms:modified>
</cp:coreProperties>
</file>